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 id="2147483700" r:id="rId2"/>
  </p:sldMasterIdLst>
  <p:notesMasterIdLst>
    <p:notesMasterId r:id="rId14"/>
  </p:notesMasterIdLst>
  <p:handoutMasterIdLst>
    <p:handoutMasterId r:id="rId15"/>
  </p:handoutMasterIdLst>
  <p:sldIdLst>
    <p:sldId id="513" r:id="rId3"/>
    <p:sldId id="482" r:id="rId4"/>
    <p:sldId id="483" r:id="rId5"/>
    <p:sldId id="493" r:id="rId6"/>
    <p:sldId id="515" r:id="rId7"/>
    <p:sldId id="516" r:id="rId8"/>
    <p:sldId id="520" r:id="rId9"/>
    <p:sldId id="521" r:id="rId10"/>
    <p:sldId id="522" r:id="rId11"/>
    <p:sldId id="523" r:id="rId12"/>
    <p:sldId id="492"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2880">
          <p15:clr>
            <a:srgbClr val="A4A3A4"/>
          </p15:clr>
        </p15:guide>
        <p15:guide id="3" orient="horz" pos="3696" userDrawn="1">
          <p15:clr>
            <a:srgbClr val="A4A3A4"/>
          </p15:clr>
        </p15:guide>
        <p15:guide id="4" pos="384" userDrawn="1">
          <p15:clr>
            <a:srgbClr val="A4A3A4"/>
          </p15:clr>
        </p15:guide>
        <p15:guide id="5" pos="5424" userDrawn="1">
          <p15:clr>
            <a:srgbClr val="A4A3A4"/>
          </p15:clr>
        </p15:guide>
        <p15:guide id="6" orient="horz" pos="2352" userDrawn="1">
          <p15:clr>
            <a:srgbClr val="A4A3A4"/>
          </p15:clr>
        </p15:guide>
        <p15:guide id="7" orient="horz" pos="2160" userDrawn="1">
          <p15:clr>
            <a:srgbClr val="A4A3A4"/>
          </p15:clr>
        </p15:guide>
        <p15:guide id="8" orient="horz" pos="2256" userDrawn="1">
          <p15:clr>
            <a:srgbClr val="A4A3A4"/>
          </p15:clr>
        </p15:guide>
        <p15:guide id="9" pos="2952" userDrawn="1">
          <p15:clr>
            <a:srgbClr val="A4A3A4"/>
          </p15:clr>
        </p15:guide>
        <p15:guide id="10" pos="27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este Richie" initials="CR" lastIdx="12" clrIdx="0">
    <p:extLst/>
  </p:cmAuthor>
  <p:cmAuthor id="2" name="Celeste Richie" initials="CR [2]" lastIdx="1" clrIdx="1">
    <p:extLst/>
  </p:cmAuthor>
  <p:cmAuthor id="3" name="Celeste Richie" initials="CR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4689"/>
    <a:srgbClr val="00461B"/>
    <a:srgbClr val="CACACE"/>
    <a:srgbClr val="898989"/>
    <a:srgbClr val="82B3D7"/>
    <a:srgbClr val="D81E44"/>
    <a:srgbClr val="848486"/>
    <a:srgbClr val="16784F"/>
    <a:srgbClr val="2121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2" autoAdjust="0"/>
    <p:restoredTop sz="88235" autoAdjust="0"/>
  </p:normalViewPr>
  <p:slideViewPr>
    <p:cSldViewPr snapToObjects="1">
      <p:cViewPr varScale="1">
        <p:scale>
          <a:sx n="76" d="100"/>
          <a:sy n="76" d="100"/>
        </p:scale>
        <p:origin x="1541" y="77"/>
      </p:cViewPr>
      <p:guideLst>
        <p:guide orient="horz" pos="960"/>
        <p:guide pos="2880"/>
        <p:guide orient="horz" pos="3696"/>
        <p:guide pos="384"/>
        <p:guide pos="5424"/>
        <p:guide orient="horz" pos="2352"/>
        <p:guide orient="horz" pos="2160"/>
        <p:guide orient="horz" pos="2256"/>
        <p:guide pos="2952"/>
        <p:guide pos="2784"/>
      </p:guideLst>
    </p:cSldViewPr>
  </p:slideViewPr>
  <p:outlineViewPr>
    <p:cViewPr>
      <p:scale>
        <a:sx n="33" d="100"/>
        <a:sy n="33" d="100"/>
      </p:scale>
      <p:origin x="0" y="-376"/>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4" d="100"/>
          <a:sy n="94" d="100"/>
        </p:scale>
        <p:origin x="15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30C5E4-57B1-40BB-999D-A75B84A3F232}" type="datetime1">
              <a:rPr lang="en-US" smtClean="0"/>
              <a:t>3/5/2018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346787E-70BD-5241-9776-2654E36B080E}" type="slidenum">
              <a:rPr lang="en-US" smtClean="0"/>
              <a:t>‹#›</a:t>
            </a:fld>
            <a:endParaRPr lang="en-US" dirty="0"/>
          </a:p>
        </p:txBody>
      </p:sp>
    </p:spTree>
    <p:extLst>
      <p:ext uri="{BB962C8B-B14F-4D97-AF65-F5344CB8AC3E}">
        <p14:creationId xmlns:p14="http://schemas.microsoft.com/office/powerpoint/2010/main" val="4876377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9AE487-73C5-443F-97B5-1BF8241161DF}" type="datetime1">
              <a:rPr lang="en-US" smtClean="0"/>
              <a:t>3/5/2018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BB8620-EBF2-0E4D-8D85-6217F496E400}" type="slidenum">
              <a:rPr lang="en-US" smtClean="0"/>
              <a:t>‹#›</a:t>
            </a:fld>
            <a:endParaRPr lang="en-US" dirty="0"/>
          </a:p>
        </p:txBody>
      </p:sp>
    </p:spTree>
    <p:extLst>
      <p:ext uri="{BB962C8B-B14F-4D97-AF65-F5344CB8AC3E}">
        <p14:creationId xmlns:p14="http://schemas.microsoft.com/office/powerpoint/2010/main" val="2111838048"/>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83166-1BF0-43E9-897F-4B311DAE7983}" type="slidenum">
              <a:rPr lang="en-US" smtClean="0"/>
              <a:t>0</a:t>
            </a:fld>
            <a:endParaRPr lang="en-US" dirty="0"/>
          </a:p>
        </p:txBody>
      </p:sp>
    </p:spTree>
    <p:extLst>
      <p:ext uri="{BB962C8B-B14F-4D97-AF65-F5344CB8AC3E}">
        <p14:creationId xmlns:p14="http://schemas.microsoft.com/office/powerpoint/2010/main" val="240161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(Caroline)</a:t>
            </a:r>
          </a:p>
          <a:p>
            <a:pPr lvl="0"/>
            <a:r>
              <a:rPr lang="en-US" sz="1200" kern="1200" dirty="0">
                <a:solidFill>
                  <a:schemeClr val="tx1"/>
                </a:solidFill>
                <a:effectLst/>
                <a:latin typeface="+mn-lt"/>
                <a:ea typeface="+mn-ea"/>
                <a:cs typeface="+mn-cs"/>
              </a:rPr>
              <a:t>How is P4P different from performance-based contracting? What’s unique about WIOA?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169AE487-73C5-443F-97B5-1BF8241161DF}" type="datetime1">
              <a:rPr lang="en-US" smtClean="0"/>
              <a:t>3/5/2018</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6BB8620-EBF2-0E4D-8D85-6217F496E400}" type="slidenum">
              <a:rPr lang="en-US" smtClean="0"/>
              <a:t>1</a:t>
            </a:fld>
            <a:endParaRPr lang="en-US" dirty="0"/>
          </a:p>
        </p:txBody>
      </p:sp>
    </p:spTree>
    <p:extLst>
      <p:ext uri="{BB962C8B-B14F-4D97-AF65-F5344CB8AC3E}">
        <p14:creationId xmlns:p14="http://schemas.microsoft.com/office/powerpoint/2010/main" val="336075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(Caroline)</a:t>
            </a:r>
          </a:p>
          <a:p>
            <a:pPr lvl="0"/>
            <a:r>
              <a:rPr lang="en-US" sz="1200" kern="1200" dirty="0">
                <a:solidFill>
                  <a:schemeClr val="tx1"/>
                </a:solidFill>
                <a:effectLst/>
                <a:latin typeface="+mn-lt"/>
                <a:ea typeface="+mn-ea"/>
                <a:cs typeface="+mn-cs"/>
              </a:rPr>
              <a:t>How have these policies shaped our ability to implement outcomes orientation with state and local government? </a:t>
            </a:r>
          </a:p>
          <a:p>
            <a:pPr lvl="0"/>
            <a:r>
              <a:rPr lang="en-US" sz="1200" kern="1200" dirty="0">
                <a:solidFill>
                  <a:schemeClr val="tx1"/>
                </a:solidFill>
                <a:effectLst/>
                <a:latin typeface="+mn-lt"/>
                <a:ea typeface="+mn-ea"/>
                <a:cs typeface="+mn-cs"/>
              </a:rPr>
              <a:t>WIOA P4P only a small portion of wider workforce system</a:t>
            </a:r>
          </a:p>
          <a:p>
            <a:pPr lvl="0"/>
            <a:r>
              <a:rPr lang="en-US" sz="1200" kern="1200" dirty="0">
                <a:solidFill>
                  <a:schemeClr val="tx1"/>
                </a:solidFill>
                <a:effectLst/>
                <a:latin typeface="+mn-lt"/>
                <a:ea typeface="+mn-ea"/>
                <a:cs typeface="+mn-cs"/>
              </a:rPr>
              <a:t>Opportunity to structure contracts across this system to tie outcomes to payment and ensure communities around the country get high-quality services focused on long-term impact</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169AE487-73C5-443F-97B5-1BF8241161DF}" type="datetime1">
              <a:rPr lang="en-US" smtClean="0"/>
              <a:t>3/5/2018</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6BB8620-EBF2-0E4D-8D85-6217F496E400}" type="slidenum">
              <a:rPr lang="en-US" smtClean="0"/>
              <a:t>2</a:t>
            </a:fld>
            <a:endParaRPr lang="en-US" dirty="0"/>
          </a:p>
        </p:txBody>
      </p:sp>
    </p:spTree>
    <p:extLst>
      <p:ext uri="{BB962C8B-B14F-4D97-AF65-F5344CB8AC3E}">
        <p14:creationId xmlns:p14="http://schemas.microsoft.com/office/powerpoint/2010/main" val="103281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(Caroline)</a:t>
            </a:r>
          </a:p>
          <a:p>
            <a:pPr lvl="0"/>
            <a:r>
              <a:rPr lang="en-US" sz="1200" kern="1200" dirty="0">
                <a:solidFill>
                  <a:schemeClr val="tx1"/>
                </a:solidFill>
                <a:effectLst/>
                <a:latin typeface="+mn-lt"/>
                <a:ea typeface="+mn-ea"/>
                <a:cs typeface="+mn-cs"/>
              </a:rPr>
              <a:t>Our vision for systems change across workforce, TANF, Perkins, etc.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169AE487-73C5-443F-97B5-1BF8241161DF}" type="datetime1">
              <a:rPr lang="en-US" smtClean="0"/>
              <a:t>3/5/2018</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6BB8620-EBF2-0E4D-8D85-6217F496E400}" type="slidenum">
              <a:rPr lang="en-US" smtClean="0"/>
              <a:t>3</a:t>
            </a:fld>
            <a:endParaRPr lang="en-US" dirty="0"/>
          </a:p>
        </p:txBody>
      </p:sp>
    </p:spTree>
    <p:extLst>
      <p:ext uri="{BB962C8B-B14F-4D97-AF65-F5344CB8AC3E}">
        <p14:creationId xmlns:p14="http://schemas.microsoft.com/office/powerpoint/2010/main" val="31742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C14C0101-9945-3048-A5B4-FFB8333DBDE1}" type="datetime1">
              <a:rPr lang="en-US" smtClean="0"/>
              <a:t>3/5/2018</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6BB8620-EBF2-0E4D-8D85-6217F496E400}" type="slidenum">
              <a:rPr lang="en-US" smtClean="0"/>
              <a:t>4</a:t>
            </a:fld>
            <a:endParaRPr lang="en-US" dirty="0"/>
          </a:p>
        </p:txBody>
      </p:sp>
    </p:spTree>
    <p:extLst>
      <p:ext uri="{BB962C8B-B14F-4D97-AF65-F5344CB8AC3E}">
        <p14:creationId xmlns:p14="http://schemas.microsoft.com/office/powerpoint/2010/main" val="151346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59963C1-8C7D-4575-A494-4DA3722D0ED1}" type="datetime1">
              <a:rPr lang="en-US" smtClean="0"/>
              <a:t>3/5/2018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86BB8620-EBF2-0E4D-8D85-6217F496E400}" type="slidenum">
              <a:rPr lang="en-US" smtClean="0"/>
              <a:t>5</a:t>
            </a:fld>
            <a:endParaRPr lang="en-US"/>
          </a:p>
        </p:txBody>
      </p:sp>
    </p:spTree>
    <p:extLst>
      <p:ext uri="{BB962C8B-B14F-4D97-AF65-F5344CB8AC3E}">
        <p14:creationId xmlns:p14="http://schemas.microsoft.com/office/powerpoint/2010/main" val="1776675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5618" y="934941"/>
            <a:ext cx="2742186" cy="1015028"/>
          </a:xfrm>
          <a:prstGeom prst="rect">
            <a:avLst/>
          </a:prstGeom>
        </p:spPr>
      </p:pic>
      <p:sp>
        <p:nvSpPr>
          <p:cNvPr id="7" name="Title 1"/>
          <p:cNvSpPr>
            <a:spLocks noGrp="1"/>
          </p:cNvSpPr>
          <p:nvPr>
            <p:ph type="ctrTitle" hasCustomPrompt="1"/>
          </p:nvPr>
        </p:nvSpPr>
        <p:spPr>
          <a:xfrm>
            <a:off x="620487" y="1843409"/>
            <a:ext cx="7891272" cy="1543432"/>
          </a:xfrm>
          <a:prstGeom prst="rect">
            <a:avLst/>
          </a:prstGeom>
        </p:spPr>
        <p:txBody>
          <a:bodyPr anchor="b">
            <a:normAutofit/>
          </a:bodyPr>
          <a:lstStyle>
            <a:lvl1pPr algn="l">
              <a:defRPr sz="4400" baseline="0"/>
            </a:lvl1pPr>
          </a:lstStyle>
          <a:p>
            <a:r>
              <a:rPr lang="en-US" dirty="0"/>
              <a:t>Main title 1 or 2 lines</a:t>
            </a:r>
          </a:p>
        </p:txBody>
      </p:sp>
      <p:sp>
        <p:nvSpPr>
          <p:cNvPr id="8" name="Subtitle 2"/>
          <p:cNvSpPr>
            <a:spLocks noGrp="1"/>
          </p:cNvSpPr>
          <p:nvPr>
            <p:ph type="subTitle" idx="1" hasCustomPrompt="1"/>
          </p:nvPr>
        </p:nvSpPr>
        <p:spPr>
          <a:xfrm>
            <a:off x="620487" y="3478916"/>
            <a:ext cx="7891272" cy="931862"/>
          </a:xfrm>
          <a:prstGeom prst="rect">
            <a:avLst/>
          </a:prstGeo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1 or 2 lines</a:t>
            </a:r>
          </a:p>
        </p:txBody>
      </p:sp>
      <p:sp>
        <p:nvSpPr>
          <p:cNvPr id="4" name="Text Placeholder 3"/>
          <p:cNvSpPr>
            <a:spLocks noGrp="1"/>
          </p:cNvSpPr>
          <p:nvPr>
            <p:ph type="body" sz="quarter" idx="11" hasCustomPrompt="1"/>
          </p:nvPr>
        </p:nvSpPr>
        <p:spPr>
          <a:xfrm>
            <a:off x="620753" y="4502854"/>
            <a:ext cx="7891272" cy="429780"/>
          </a:xfrm>
          <a:prstGeom prst="rect">
            <a:avLst/>
          </a:prstGeom>
        </p:spPr>
        <p:txBody>
          <a:bodyPr/>
          <a:lstStyle>
            <a:lvl1pPr marL="0" indent="0">
              <a:buNone/>
              <a:defRPr lang="en-US" sz="1800" b="0" kern="1200" baseline="0" smtClean="0">
                <a:solidFill>
                  <a:srgbClr val="000000"/>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date</a:t>
            </a:r>
          </a:p>
        </p:txBody>
      </p:sp>
      <p:sp>
        <p:nvSpPr>
          <p:cNvPr id="12" name="TextBox 11"/>
          <p:cNvSpPr txBox="1"/>
          <p:nvPr userDrawn="1"/>
        </p:nvSpPr>
        <p:spPr>
          <a:xfrm>
            <a:off x="620487" y="5954232"/>
            <a:ext cx="7903028" cy="553998"/>
          </a:xfrm>
          <a:prstGeom prst="rect">
            <a:avLst/>
          </a:prstGeom>
          <a:noFill/>
        </p:spPr>
        <p:txBody>
          <a:bodyPr wrap="square" rtlCol="0">
            <a:spAutoFit/>
          </a:bodyPr>
          <a:lstStyle/>
          <a:p>
            <a:r>
              <a:rPr lang="en-US" sz="1000" b="0" i="0" dirty="0">
                <a:solidFill>
                  <a:schemeClr val="tx1"/>
                </a:solidFill>
                <a:latin typeface="Calibri Light" charset="0"/>
                <a:ea typeface="Calibri Light" charset="0"/>
                <a:cs typeface="Calibri Light" charset="0"/>
              </a:rPr>
              <a:t>This document is the property of Third Sector Capital Partners, Inc.</a:t>
            </a:r>
            <a:r>
              <a:rPr lang="en-US" sz="1000" b="0" i="0" baseline="0" dirty="0">
                <a:solidFill>
                  <a:schemeClr val="tx1"/>
                </a:solidFill>
                <a:latin typeface="Calibri Light" charset="0"/>
                <a:ea typeface="Calibri Light" charset="0"/>
                <a:cs typeface="Calibri Light" charset="0"/>
              </a:rPr>
              <a:t> </a:t>
            </a:r>
            <a:r>
              <a:rPr lang="en-US" sz="1000" b="0" i="0" dirty="0">
                <a:solidFill>
                  <a:schemeClr val="tx1"/>
                </a:solidFill>
                <a:latin typeface="Calibri Light" charset="0"/>
                <a:ea typeface="Calibri Light" charset="0"/>
                <a:cs typeface="Calibri Light" charset="0"/>
              </a:rPr>
              <a:t>It contains confidential, proprietary, copyright, and/or trade secret information of Third Sector that must not be reproduced, disclosed to anyone or used for the benefit of anyone other than Third Sector unless expressly authorized in writing by an executive officer of Third Sector.</a:t>
            </a:r>
          </a:p>
        </p:txBody>
      </p:sp>
      <p:cxnSp>
        <p:nvCxnSpPr>
          <p:cNvPr id="9" name="Straight Connector 8"/>
          <p:cNvCxnSpPr/>
          <p:nvPr userDrawn="1"/>
        </p:nvCxnSpPr>
        <p:spPr>
          <a:xfrm>
            <a:off x="0" y="1751331"/>
            <a:ext cx="9144000" cy="0"/>
          </a:xfrm>
          <a:prstGeom prst="line">
            <a:avLst/>
          </a:prstGeom>
          <a:ln w="635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20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10982"/>
            <a:ext cx="7772400" cy="1019176"/>
          </a:xfrm>
        </p:spPr>
        <p:txBody>
          <a:bodyPr anchor="b" anchorCtr="0">
            <a:normAutofit/>
          </a:bodyPr>
          <a:lstStyle>
            <a:lvl1pPr algn="r">
              <a:defRPr sz="4000"/>
            </a:lvl1pPr>
          </a:lstStyle>
          <a:p>
            <a:r>
              <a:rPr lang="en-US" dirty="0"/>
              <a:t>Click to edit Master title style</a:t>
            </a:r>
          </a:p>
        </p:txBody>
      </p:sp>
      <p:sp>
        <p:nvSpPr>
          <p:cNvPr id="3" name="Subtitle 2"/>
          <p:cNvSpPr>
            <a:spLocks noGrp="1"/>
          </p:cNvSpPr>
          <p:nvPr>
            <p:ph type="subTitle" idx="1"/>
          </p:nvPr>
        </p:nvSpPr>
        <p:spPr>
          <a:xfrm>
            <a:off x="685800" y="4125407"/>
            <a:ext cx="7772400" cy="937684"/>
          </a:xfrm>
          <a:prstGeom prst="rect">
            <a:avLst/>
          </a:prstGeom>
        </p:spPr>
        <p:txBody>
          <a:bodyPr>
            <a:normAutofit/>
          </a:bodyPr>
          <a:lstStyle>
            <a:lvl1pPr marL="0" indent="0" algn="r">
              <a:lnSpc>
                <a:spcPts val="2400"/>
              </a:lnSpc>
              <a:buNone/>
              <a:defRPr sz="1800" cap="all">
                <a:solidFill>
                  <a:schemeClr val="tx1">
                    <a:tint val="75000"/>
                  </a:schemeClr>
                </a:solidFill>
              </a:defRPr>
            </a:lvl1pPr>
            <a:lvl2pPr marL="451687" indent="0" algn="ctr">
              <a:buNone/>
              <a:defRPr>
                <a:solidFill>
                  <a:schemeClr val="tx1">
                    <a:tint val="75000"/>
                  </a:schemeClr>
                </a:solidFill>
              </a:defRPr>
            </a:lvl2pPr>
            <a:lvl3pPr marL="903369" indent="0" algn="ctr">
              <a:buNone/>
              <a:defRPr>
                <a:solidFill>
                  <a:schemeClr val="tx1">
                    <a:tint val="75000"/>
                  </a:schemeClr>
                </a:solidFill>
              </a:defRPr>
            </a:lvl3pPr>
            <a:lvl4pPr marL="1355029" indent="0" algn="ctr">
              <a:buNone/>
              <a:defRPr>
                <a:solidFill>
                  <a:schemeClr val="tx1">
                    <a:tint val="75000"/>
                  </a:schemeClr>
                </a:solidFill>
              </a:defRPr>
            </a:lvl4pPr>
            <a:lvl5pPr marL="1806699" indent="0" algn="ctr">
              <a:buNone/>
              <a:defRPr>
                <a:solidFill>
                  <a:schemeClr val="tx1">
                    <a:tint val="75000"/>
                  </a:schemeClr>
                </a:solidFill>
              </a:defRPr>
            </a:lvl5pPr>
            <a:lvl6pPr marL="2258370" indent="0" algn="ctr">
              <a:buNone/>
              <a:defRPr>
                <a:solidFill>
                  <a:schemeClr val="tx1">
                    <a:tint val="75000"/>
                  </a:schemeClr>
                </a:solidFill>
              </a:defRPr>
            </a:lvl6pPr>
            <a:lvl7pPr marL="2710040" indent="0" algn="ctr">
              <a:buNone/>
              <a:defRPr>
                <a:solidFill>
                  <a:schemeClr val="tx1">
                    <a:tint val="75000"/>
                  </a:schemeClr>
                </a:solidFill>
              </a:defRPr>
            </a:lvl7pPr>
            <a:lvl8pPr marL="3161716" indent="0" algn="ctr">
              <a:buNone/>
              <a:defRPr>
                <a:solidFill>
                  <a:schemeClr val="tx1">
                    <a:tint val="75000"/>
                  </a:schemeClr>
                </a:solidFill>
              </a:defRPr>
            </a:lvl8pPr>
            <a:lvl9pPr marL="361339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0756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10982"/>
            <a:ext cx="7772400" cy="1019176"/>
          </a:xfrm>
        </p:spPr>
        <p:txBody>
          <a:bodyPr anchor="b" anchorCtr="0">
            <a:normAutofit/>
          </a:bodyPr>
          <a:lstStyle>
            <a:lvl1pPr algn="r">
              <a:defRPr sz="4000"/>
            </a:lvl1pPr>
          </a:lstStyle>
          <a:p>
            <a:r>
              <a:rPr lang="en-US" dirty="0"/>
              <a:t>Click to edit Master title style</a:t>
            </a:r>
          </a:p>
        </p:txBody>
      </p:sp>
      <p:sp>
        <p:nvSpPr>
          <p:cNvPr id="3" name="Subtitle 2"/>
          <p:cNvSpPr>
            <a:spLocks noGrp="1"/>
          </p:cNvSpPr>
          <p:nvPr>
            <p:ph type="subTitle" idx="1"/>
          </p:nvPr>
        </p:nvSpPr>
        <p:spPr>
          <a:xfrm>
            <a:off x="685800" y="4125407"/>
            <a:ext cx="7772400" cy="937684"/>
          </a:xfrm>
        </p:spPr>
        <p:txBody>
          <a:bodyPr>
            <a:normAutofit/>
          </a:bodyPr>
          <a:lstStyle>
            <a:lvl1pPr marL="0" indent="0" algn="r">
              <a:lnSpc>
                <a:spcPts val="2400"/>
              </a:lnSpc>
              <a:buNone/>
              <a:defRPr sz="1800" cap="all">
                <a:solidFill>
                  <a:schemeClr val="tx1">
                    <a:tint val="75000"/>
                  </a:schemeClr>
                </a:solidFill>
              </a:defRPr>
            </a:lvl1pPr>
            <a:lvl2pPr marL="451687" indent="0" algn="ctr">
              <a:buNone/>
              <a:defRPr>
                <a:solidFill>
                  <a:schemeClr val="tx1">
                    <a:tint val="75000"/>
                  </a:schemeClr>
                </a:solidFill>
              </a:defRPr>
            </a:lvl2pPr>
            <a:lvl3pPr marL="903369" indent="0" algn="ctr">
              <a:buNone/>
              <a:defRPr>
                <a:solidFill>
                  <a:schemeClr val="tx1">
                    <a:tint val="75000"/>
                  </a:schemeClr>
                </a:solidFill>
              </a:defRPr>
            </a:lvl3pPr>
            <a:lvl4pPr marL="1355029" indent="0" algn="ctr">
              <a:buNone/>
              <a:defRPr>
                <a:solidFill>
                  <a:schemeClr val="tx1">
                    <a:tint val="75000"/>
                  </a:schemeClr>
                </a:solidFill>
              </a:defRPr>
            </a:lvl4pPr>
            <a:lvl5pPr marL="1806699" indent="0" algn="ctr">
              <a:buNone/>
              <a:defRPr>
                <a:solidFill>
                  <a:schemeClr val="tx1">
                    <a:tint val="75000"/>
                  </a:schemeClr>
                </a:solidFill>
              </a:defRPr>
            </a:lvl5pPr>
            <a:lvl6pPr marL="2258370" indent="0" algn="ctr">
              <a:buNone/>
              <a:defRPr>
                <a:solidFill>
                  <a:schemeClr val="tx1">
                    <a:tint val="75000"/>
                  </a:schemeClr>
                </a:solidFill>
              </a:defRPr>
            </a:lvl6pPr>
            <a:lvl7pPr marL="2710040" indent="0" algn="ctr">
              <a:buNone/>
              <a:defRPr>
                <a:solidFill>
                  <a:schemeClr val="tx1">
                    <a:tint val="75000"/>
                  </a:schemeClr>
                </a:solidFill>
              </a:defRPr>
            </a:lvl7pPr>
            <a:lvl8pPr marL="3161716" indent="0" algn="ctr">
              <a:buNone/>
              <a:defRPr>
                <a:solidFill>
                  <a:schemeClr val="tx1">
                    <a:tint val="75000"/>
                  </a:schemeClr>
                </a:solidFill>
              </a:defRPr>
            </a:lvl8pPr>
            <a:lvl9pPr marL="361339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63449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417450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855133"/>
            <a:ext cx="7772400" cy="4913843"/>
          </a:xfrm>
        </p:spPr>
        <p:txBody>
          <a:bodyPr anchor="t">
            <a:normAutofit/>
          </a:bodyPr>
          <a:lstStyle>
            <a:lvl1pPr algn="l">
              <a:lnSpc>
                <a:spcPts val="4999"/>
              </a:lnSpc>
              <a:spcAft>
                <a:spcPts val="2400"/>
              </a:spcAft>
              <a:defRPr sz="3000" b="0" i="0" cap="none">
                <a:solidFill>
                  <a:schemeClr val="bg1">
                    <a:lumMod val="65000"/>
                  </a:schemeClr>
                </a:solidFill>
              </a:defRPr>
            </a:lvl1pPr>
          </a:lstStyle>
          <a:p>
            <a:r>
              <a:rPr lang="en-US" dirty="0"/>
              <a:t>Click to edit Master title style</a:t>
            </a:r>
          </a:p>
        </p:txBody>
      </p:sp>
    </p:spTree>
    <p:extLst>
      <p:ext uri="{BB962C8B-B14F-4D97-AF65-F5344CB8AC3E}">
        <p14:creationId xmlns:p14="http://schemas.microsoft.com/office/powerpoint/2010/main" val="213420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Tree>
    <p:extLst>
      <p:ext uri="{BB962C8B-B14F-4D97-AF65-F5344CB8AC3E}">
        <p14:creationId xmlns:p14="http://schemas.microsoft.com/office/powerpoint/2010/main" val="13632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1687" indent="0">
              <a:buNone/>
              <a:defRPr sz="2000" b="1"/>
            </a:lvl2pPr>
            <a:lvl3pPr marL="903369" indent="0">
              <a:buNone/>
              <a:defRPr sz="1800" b="1"/>
            </a:lvl3pPr>
            <a:lvl4pPr marL="1355029" indent="0">
              <a:buNone/>
              <a:defRPr sz="1600" b="1"/>
            </a:lvl4pPr>
            <a:lvl5pPr marL="1806699" indent="0">
              <a:buNone/>
              <a:defRPr sz="1600" b="1"/>
            </a:lvl5pPr>
            <a:lvl6pPr marL="2258370" indent="0">
              <a:buNone/>
              <a:defRPr sz="1600" b="1"/>
            </a:lvl6pPr>
            <a:lvl7pPr marL="2710040" indent="0">
              <a:buNone/>
              <a:defRPr sz="1600" b="1"/>
            </a:lvl7pPr>
            <a:lvl8pPr marL="3161716" indent="0">
              <a:buNone/>
              <a:defRPr sz="1600" b="1"/>
            </a:lvl8pPr>
            <a:lvl9pPr marL="361339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1687" indent="0">
              <a:buNone/>
              <a:defRPr sz="2000" b="1"/>
            </a:lvl2pPr>
            <a:lvl3pPr marL="903369" indent="0">
              <a:buNone/>
              <a:defRPr sz="1800" b="1"/>
            </a:lvl3pPr>
            <a:lvl4pPr marL="1355029" indent="0">
              <a:buNone/>
              <a:defRPr sz="1600" b="1"/>
            </a:lvl4pPr>
            <a:lvl5pPr marL="1806699" indent="0">
              <a:buNone/>
              <a:defRPr sz="1600" b="1"/>
            </a:lvl5pPr>
            <a:lvl6pPr marL="2258370" indent="0">
              <a:buNone/>
              <a:defRPr sz="1600" b="1"/>
            </a:lvl6pPr>
            <a:lvl7pPr marL="2710040" indent="0">
              <a:buNone/>
              <a:defRPr sz="1600" b="1"/>
            </a:lvl7pPr>
            <a:lvl8pPr marL="3161716" indent="0">
              <a:buNone/>
              <a:defRPr sz="1600" b="1"/>
            </a:lvl8pPr>
            <a:lvl9pPr marL="361339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248810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66174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196244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1687" indent="0">
              <a:buNone/>
              <a:defRPr sz="1200"/>
            </a:lvl2pPr>
            <a:lvl3pPr marL="903369" indent="0">
              <a:buNone/>
              <a:defRPr sz="1000"/>
            </a:lvl3pPr>
            <a:lvl4pPr marL="1355029" indent="0">
              <a:buNone/>
              <a:defRPr sz="900"/>
            </a:lvl4pPr>
            <a:lvl5pPr marL="1806699" indent="0">
              <a:buNone/>
              <a:defRPr sz="900"/>
            </a:lvl5pPr>
            <a:lvl6pPr marL="2258370" indent="0">
              <a:buNone/>
              <a:defRPr sz="900"/>
            </a:lvl6pPr>
            <a:lvl7pPr marL="2710040" indent="0">
              <a:buNone/>
              <a:defRPr sz="900"/>
            </a:lvl7pPr>
            <a:lvl8pPr marL="3161716" indent="0">
              <a:buNone/>
              <a:defRPr sz="900"/>
            </a:lvl8pPr>
            <a:lvl9pPr marL="361339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139493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1687" indent="0">
              <a:buNone/>
              <a:defRPr sz="2800"/>
            </a:lvl2pPr>
            <a:lvl3pPr marL="903369" indent="0">
              <a:buNone/>
              <a:defRPr sz="2400"/>
            </a:lvl3pPr>
            <a:lvl4pPr marL="1355029" indent="0">
              <a:buNone/>
              <a:defRPr sz="2000"/>
            </a:lvl4pPr>
            <a:lvl5pPr marL="1806699" indent="0">
              <a:buNone/>
              <a:defRPr sz="2000"/>
            </a:lvl5pPr>
            <a:lvl6pPr marL="2258370" indent="0">
              <a:buNone/>
              <a:defRPr sz="2000"/>
            </a:lvl6pPr>
            <a:lvl7pPr marL="2710040" indent="0">
              <a:buNone/>
              <a:defRPr sz="2000"/>
            </a:lvl7pPr>
            <a:lvl8pPr marL="3161716" indent="0">
              <a:buNone/>
              <a:defRPr sz="2000"/>
            </a:lvl8pPr>
            <a:lvl9pPr marL="361339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1687" indent="0">
              <a:buNone/>
              <a:defRPr sz="1200"/>
            </a:lvl2pPr>
            <a:lvl3pPr marL="903369" indent="0">
              <a:buNone/>
              <a:defRPr sz="1000"/>
            </a:lvl3pPr>
            <a:lvl4pPr marL="1355029" indent="0">
              <a:buNone/>
              <a:defRPr sz="900"/>
            </a:lvl4pPr>
            <a:lvl5pPr marL="1806699" indent="0">
              <a:buNone/>
              <a:defRPr sz="900"/>
            </a:lvl5pPr>
            <a:lvl6pPr marL="2258370" indent="0">
              <a:buNone/>
              <a:defRPr sz="900"/>
            </a:lvl6pPr>
            <a:lvl7pPr marL="2710040" indent="0">
              <a:buNone/>
              <a:defRPr sz="900"/>
            </a:lvl7pPr>
            <a:lvl8pPr marL="3161716" indent="0">
              <a:buNone/>
              <a:defRPr sz="900"/>
            </a:lvl8pPr>
            <a:lvl9pPr marL="361339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32291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os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608076" y="1951032"/>
            <a:ext cx="7927848" cy="1994910"/>
          </a:xfrm>
          <a:prstGeom prst="rect">
            <a:avLst/>
          </a:prstGeom>
        </p:spPr>
        <p:txBody>
          <a:bodyPr/>
          <a:lstStyle>
            <a:lvl1pPr marL="228600" indent="-228600">
              <a:spcBef>
                <a:spcPts val="0"/>
              </a:spcBef>
              <a:spcAft>
                <a:spcPts val="0"/>
              </a:spcAft>
              <a:buSzPct val="100000"/>
              <a:buFont typeface="Arial" panose="020B0604020202020204" pitchFamily="34" charset="0"/>
              <a:buChar char="•"/>
              <a:defRPr sz="2000" baseline="0"/>
            </a:lvl1pPr>
            <a:lvl2pPr marL="685800" indent="-228600">
              <a:spcBef>
                <a:spcPts val="0"/>
              </a:spcBef>
              <a:spcAft>
                <a:spcPts val="200"/>
              </a:spcAft>
              <a:buSzPct val="75000"/>
              <a:buFont typeface="Wingdings" panose="05000000000000000000" pitchFamily="2" charset="2"/>
              <a:buChar char="§"/>
              <a:defRPr sz="1800" baseline="0"/>
            </a:lvl2pPr>
            <a:lvl3pPr marL="1200150" indent="-285750">
              <a:buFont typeface="Wingdings" charset="2"/>
              <a:buChar char="§"/>
              <a:defRPr sz="2000"/>
            </a:lvl3pPr>
            <a:lvl4pPr marL="1657350" indent="-285750">
              <a:buFont typeface="Wingdings" charset="2"/>
              <a:buChar char="§"/>
              <a:defRPr sz="2000"/>
            </a:lvl4pPr>
            <a:lvl5pPr marL="2114550" indent="-285750">
              <a:buFont typeface="Wingdings" charset="2"/>
              <a:buChar char="§"/>
              <a:defRPr sz="2000"/>
            </a:lvl5pPr>
          </a:lstStyle>
          <a:p>
            <a:pPr lvl="0"/>
            <a:r>
              <a:rPr lang="en-US" dirty="0"/>
              <a:t>Describe the purpose of the deck, including:</a:t>
            </a:r>
          </a:p>
          <a:p>
            <a:pPr lvl="1"/>
            <a:r>
              <a:rPr lang="en-US" dirty="0"/>
              <a:t>Intended audience</a:t>
            </a:r>
          </a:p>
          <a:p>
            <a:pPr lvl="1"/>
            <a:r>
              <a:rPr lang="en-US" dirty="0"/>
              <a:t>Whether this deck is designed are decisions to be made or this is presenting research findings, </a:t>
            </a:r>
            <a:r>
              <a:rPr lang="en-US" dirty="0" err="1"/>
              <a:t>etc</a:t>
            </a:r>
            <a:endParaRPr lang="en-US" dirty="0"/>
          </a:p>
          <a:p>
            <a:pPr lvl="0"/>
            <a:r>
              <a:rPr lang="en-US" dirty="0"/>
              <a:t>Additional purpose?</a:t>
            </a:r>
          </a:p>
          <a:p>
            <a:pPr lvl="1"/>
            <a:endParaRPr lang="en-US" dirty="0"/>
          </a:p>
        </p:txBody>
      </p:sp>
      <p:pic>
        <p:nvPicPr>
          <p:cNvPr id="11" name="Picture 10"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sp>
        <p:nvSpPr>
          <p:cNvPr id="18" name="Title 17"/>
          <p:cNvSpPr>
            <a:spLocks noGrp="1"/>
          </p:cNvSpPr>
          <p:nvPr>
            <p:ph type="title" hasCustomPrompt="1"/>
          </p:nvPr>
        </p:nvSpPr>
        <p:spPr>
          <a:xfrm>
            <a:off x="608076" y="866584"/>
            <a:ext cx="7927848" cy="850392"/>
          </a:xfrm>
        </p:spPr>
        <p:txBody>
          <a:bodyPr/>
          <a:lstStyle>
            <a:lvl1pPr>
              <a:defRPr sz="2400"/>
            </a:lvl1pPr>
          </a:lstStyle>
          <a:p>
            <a:r>
              <a:rPr lang="en-US" dirty="0"/>
              <a:t>Purpose</a:t>
            </a:r>
          </a:p>
        </p:txBody>
      </p:sp>
      <p:cxnSp>
        <p:nvCxnSpPr>
          <p:cNvPr id="22" name="Straight Connector 21"/>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1754684"/>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Date Placeholder 11"/>
          <p:cNvSpPr>
            <a:spLocks noGrp="1"/>
          </p:cNvSpPr>
          <p:nvPr>
            <p:ph type="dt" sz="half" idx="14"/>
          </p:nvPr>
        </p:nvSpPr>
        <p:spPr/>
        <p:txBody>
          <a:bodyPr/>
          <a:lstStyle/>
          <a:p>
            <a:fld id="{63F09D66-655C-4962-BF18-1DBC7277EC59}" type="datetime1">
              <a:rPr lang="en-US" smtClean="0"/>
              <a:t>3/5/2018</a:t>
            </a:fld>
            <a:endParaRPr lang="en-US" dirty="0"/>
          </a:p>
        </p:txBody>
      </p:sp>
      <p:sp>
        <p:nvSpPr>
          <p:cNvPr id="13" name="Footer Placeholder 12"/>
          <p:cNvSpPr>
            <a:spLocks noGrp="1"/>
          </p:cNvSpPr>
          <p:nvPr>
            <p:ph type="ftr" sz="quarter" idx="15"/>
          </p:nvPr>
        </p:nvSpPr>
        <p:spPr/>
        <p:txBody>
          <a:bodyPr/>
          <a:lstStyle/>
          <a:p>
            <a:r>
              <a:rPr lang="en-US" dirty="0"/>
              <a:t>BOSTON | SAN FRANCISCO | WASHINGTON DC          © THIRD SECTOR CAPITAL PARTNERS, INC.</a:t>
            </a:r>
          </a:p>
        </p:txBody>
      </p:sp>
      <p:sp>
        <p:nvSpPr>
          <p:cNvPr id="14" name="Slide Number Placeholder 13"/>
          <p:cNvSpPr>
            <a:spLocks noGrp="1"/>
          </p:cNvSpPr>
          <p:nvPr>
            <p:ph type="sldNum" sz="quarter" idx="16"/>
          </p:nvPr>
        </p:nvSpPr>
        <p:spPr/>
        <p:txBody>
          <a:bodyPr/>
          <a:lstStyle/>
          <a:p>
            <a:fld id="{DA0793FB-C4C3-534D-8179-FE2E76B41AD2}" type="slidenum">
              <a:rPr lang="en-US" smtClean="0"/>
              <a:pPr/>
              <a:t>‹#›</a:t>
            </a:fld>
            <a:endParaRPr lang="en-US" dirty="0"/>
          </a:p>
        </p:txBody>
      </p:sp>
    </p:spTree>
    <p:extLst>
      <p:ext uri="{BB962C8B-B14F-4D97-AF65-F5344CB8AC3E}">
        <p14:creationId xmlns:p14="http://schemas.microsoft.com/office/powerpoint/2010/main" val="23570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263864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0338" tIns="45173" rIns="90338" bIns="45173"/>
          <a:lstStyle/>
          <a:p>
            <a:pPr defTabSz="451687"/>
            <a:fld id="{151BFFEF-8170-1343-85BD-A386D163D491}" type="datetimeFigureOut">
              <a:rPr lang="en-US" smtClean="0">
                <a:solidFill>
                  <a:srgbClr val="3E3935"/>
                </a:solidFill>
              </a:rPr>
              <a:pPr defTabSz="451687"/>
              <a:t>3/5/2018</a:t>
            </a:fld>
            <a:endParaRPr lang="en-US" dirty="0">
              <a:solidFill>
                <a:srgbClr val="3E393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0338" tIns="45173" rIns="90338" bIns="45173"/>
          <a:lstStyle/>
          <a:p>
            <a:pPr defTabSz="451687"/>
            <a:endParaRPr lang="en-US" dirty="0">
              <a:solidFill>
                <a:srgbClr val="3E393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0338" tIns="45173" rIns="90338" bIns="45173"/>
          <a:lstStyle/>
          <a:p>
            <a:pPr defTabSz="451687"/>
            <a:fld id="{1A349623-78B3-C449-910B-EC9BD4C8A439}" type="slidenum">
              <a:rPr lang="en-US" smtClean="0">
                <a:solidFill>
                  <a:srgbClr val="3E3935"/>
                </a:solidFill>
              </a:rPr>
              <a:pPr defTabSz="451687"/>
              <a:t>‹#›</a:t>
            </a:fld>
            <a:endParaRPr lang="en-US" dirty="0">
              <a:solidFill>
                <a:srgbClr val="3E3935"/>
              </a:solidFill>
            </a:endParaRPr>
          </a:p>
        </p:txBody>
      </p:sp>
    </p:spTree>
    <p:extLst>
      <p:ext uri="{BB962C8B-B14F-4D97-AF65-F5344CB8AC3E}">
        <p14:creationId xmlns:p14="http://schemas.microsoft.com/office/powerpoint/2010/main" val="424302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Divider">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608076" y="1953624"/>
            <a:ext cx="7927848" cy="3627438"/>
          </a:xfrm>
          <a:prstGeom prst="rect">
            <a:avLst/>
          </a:prstGeom>
        </p:spPr>
        <p:txBody>
          <a:bodyPr/>
          <a:lstStyle>
            <a:lvl1pPr marL="342900" indent="-342900">
              <a:buNone/>
              <a:defRPr lang="en-US" sz="2200" baseline="0" smtClean="0"/>
            </a:lvl1pPr>
            <a:lvl2pPr marL="742950" indent="-285750">
              <a:buNone/>
              <a:defRPr lang="en-US" smtClean="0">
                <a:solidFill>
                  <a:schemeClr val="tx1">
                    <a:tint val="75000"/>
                  </a:schemeClr>
                </a:solidFill>
              </a:defRPr>
            </a:lvl2pPr>
            <a:lvl3pPr marL="1143000" indent="-228600">
              <a:buNone/>
              <a:defRPr lang="en-US" smtClean="0">
                <a:solidFill>
                  <a:schemeClr val="tx1">
                    <a:tint val="75000"/>
                  </a:schemeClr>
                </a:solidFill>
              </a:defRPr>
            </a:lvl3pPr>
            <a:lvl4pPr marL="1600200" indent="-228600">
              <a:buNone/>
              <a:defRPr lang="en-US" smtClean="0">
                <a:solidFill>
                  <a:schemeClr val="tx1">
                    <a:tint val="75000"/>
                  </a:schemeClr>
                </a:solidFill>
              </a:defRPr>
            </a:lvl4pPr>
            <a:lvl5pPr marL="2057400" indent="-228600">
              <a:buNone/>
              <a:defRPr lang="en-US">
                <a:solidFill>
                  <a:schemeClr val="tx1">
                    <a:tint val="75000"/>
                  </a:schemeClr>
                </a:solidFill>
              </a:defRPr>
            </a:lvl5pPr>
          </a:lstStyle>
          <a:p>
            <a:pPr marL="0" lvl="0" indent="0">
              <a:spcBef>
                <a:spcPts val="0"/>
              </a:spcBef>
              <a:spcAft>
                <a:spcPts val="1800"/>
              </a:spcAft>
            </a:pPr>
            <a:r>
              <a:rPr lang="en-US" dirty="0"/>
              <a:t>Click to edit text</a:t>
            </a:r>
          </a:p>
          <a:p>
            <a:pPr marL="0" lvl="0" indent="0">
              <a:spcBef>
                <a:spcPts val="0"/>
              </a:spcBef>
              <a:spcAft>
                <a:spcPts val="1800"/>
              </a:spcAft>
            </a:pPr>
            <a:endParaRPr lang="en-US" dirty="0"/>
          </a:p>
          <a:p>
            <a:pPr marL="0" lvl="0" indent="0">
              <a:spcBef>
                <a:spcPts val="0"/>
              </a:spcBef>
              <a:spcAft>
                <a:spcPts val="1800"/>
              </a:spcAft>
            </a:pPr>
            <a:endParaRPr lang="en-US" dirty="0"/>
          </a:p>
        </p:txBody>
      </p:sp>
      <p:pic>
        <p:nvPicPr>
          <p:cNvPr id="9" name="Picture 8"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sp>
        <p:nvSpPr>
          <p:cNvPr id="5" name="Title 4"/>
          <p:cNvSpPr>
            <a:spLocks noGrp="1"/>
          </p:cNvSpPr>
          <p:nvPr>
            <p:ph type="title" hasCustomPrompt="1"/>
          </p:nvPr>
        </p:nvSpPr>
        <p:spPr>
          <a:xfrm>
            <a:off x="608076" y="867092"/>
            <a:ext cx="7927848" cy="850392"/>
          </a:xfrm>
        </p:spPr>
        <p:txBody>
          <a:bodyPr/>
          <a:lstStyle>
            <a:lvl1pPr>
              <a:defRPr sz="2400" baseline="0"/>
            </a:lvl1pPr>
          </a:lstStyle>
          <a:p>
            <a:r>
              <a:rPr lang="en-US" dirty="0"/>
              <a:t>Click to edit Divider title</a:t>
            </a:r>
          </a:p>
        </p:txBody>
      </p:sp>
      <p:cxnSp>
        <p:nvCxnSpPr>
          <p:cNvPr id="18" name="Straight Connector 17"/>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1754684"/>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Date Placeholder 15"/>
          <p:cNvSpPr>
            <a:spLocks noGrp="1"/>
          </p:cNvSpPr>
          <p:nvPr>
            <p:ph type="dt" sz="half" idx="15"/>
          </p:nvPr>
        </p:nvSpPr>
        <p:spPr/>
        <p:txBody>
          <a:bodyPr/>
          <a:lstStyle/>
          <a:p>
            <a:fld id="{3715922E-9559-459E-AC33-156B6A481853}" type="datetime1">
              <a:rPr lang="en-US" smtClean="0"/>
              <a:t>3/5/2018</a:t>
            </a:fld>
            <a:endParaRPr lang="en-US" dirty="0"/>
          </a:p>
        </p:txBody>
      </p:sp>
      <p:sp>
        <p:nvSpPr>
          <p:cNvPr id="19" name="Footer Placeholder 18"/>
          <p:cNvSpPr>
            <a:spLocks noGrp="1"/>
          </p:cNvSpPr>
          <p:nvPr>
            <p:ph type="ftr" sz="quarter" idx="16"/>
          </p:nvPr>
        </p:nvSpPr>
        <p:spPr/>
        <p:txBody>
          <a:bodyPr/>
          <a:lstStyle/>
          <a:p>
            <a:r>
              <a:rPr lang="en-US" dirty="0"/>
              <a:t>BOSTON | SAN FRANCISCO | WASHINGTON DC          © THIRD SECTOR CAPITAL PARTNERS, INC.</a:t>
            </a:r>
          </a:p>
        </p:txBody>
      </p:sp>
      <p:sp>
        <p:nvSpPr>
          <p:cNvPr id="20" name="Slide Number Placeholder 19"/>
          <p:cNvSpPr>
            <a:spLocks noGrp="1"/>
          </p:cNvSpPr>
          <p:nvPr>
            <p:ph type="sldNum" sz="quarter" idx="17"/>
          </p:nvPr>
        </p:nvSpPr>
        <p:spPr/>
        <p:txBody>
          <a:bodyPr/>
          <a:lstStyle/>
          <a:p>
            <a:fld id="{DA0793FB-C4C3-534D-8179-FE2E76B41AD2}" type="slidenum">
              <a:rPr lang="en-US" smtClean="0"/>
              <a:pPr/>
              <a:t>‹#›</a:t>
            </a:fld>
            <a:endParaRPr lang="en-US" dirty="0"/>
          </a:p>
        </p:txBody>
      </p:sp>
    </p:spTree>
    <p:extLst>
      <p:ext uri="{BB962C8B-B14F-4D97-AF65-F5344CB8AC3E}">
        <p14:creationId xmlns:p14="http://schemas.microsoft.com/office/powerpoint/2010/main" val="82810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ivider">
    <p:spTree>
      <p:nvGrpSpPr>
        <p:cNvPr id="1" name=""/>
        <p:cNvGrpSpPr/>
        <p:nvPr/>
      </p:nvGrpSpPr>
      <p:grpSpPr>
        <a:xfrm>
          <a:off x="0" y="0"/>
          <a:ext cx="0" cy="0"/>
          <a:chOff x="0" y="0"/>
          <a:chExt cx="0" cy="0"/>
        </a:xfrm>
      </p:grpSpPr>
      <p:sp>
        <p:nvSpPr>
          <p:cNvPr id="41" name="Subtitle 2"/>
          <p:cNvSpPr>
            <a:spLocks noGrp="1"/>
          </p:cNvSpPr>
          <p:nvPr>
            <p:ph type="subTitle" idx="1" hasCustomPrompt="1"/>
          </p:nvPr>
        </p:nvSpPr>
        <p:spPr>
          <a:xfrm>
            <a:off x="608076" y="1953489"/>
            <a:ext cx="7927848" cy="3650902"/>
          </a:xfrm>
          <a:prstGeom prst="rect">
            <a:avLst/>
          </a:prstGeom>
        </p:spPr>
        <p:txBody>
          <a:bodyPr/>
          <a:lstStyle>
            <a:lvl1pPr marL="0" indent="0" algn="l">
              <a:spcBef>
                <a:spcPts val="0"/>
              </a:spcBef>
              <a:spcAft>
                <a:spcPts val="1800"/>
              </a:spcAft>
              <a:buNone/>
              <a:defRPr sz="22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title</a:t>
            </a:r>
          </a:p>
          <a:p>
            <a:r>
              <a:rPr lang="en-US" dirty="0"/>
              <a:t>Click to add section title</a:t>
            </a:r>
          </a:p>
          <a:p>
            <a:r>
              <a:rPr lang="en-US" dirty="0"/>
              <a:t>Click to add section title</a:t>
            </a:r>
          </a:p>
        </p:txBody>
      </p:sp>
      <p:pic>
        <p:nvPicPr>
          <p:cNvPr id="15" name="Picture 14"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sp>
        <p:nvSpPr>
          <p:cNvPr id="16" name="Title 15"/>
          <p:cNvSpPr>
            <a:spLocks noGrp="1"/>
          </p:cNvSpPr>
          <p:nvPr>
            <p:ph type="title" hasCustomPrompt="1"/>
          </p:nvPr>
        </p:nvSpPr>
        <p:spPr>
          <a:xfrm>
            <a:off x="608076" y="866713"/>
            <a:ext cx="7927848" cy="850392"/>
          </a:xfrm>
        </p:spPr>
        <p:txBody>
          <a:bodyPr/>
          <a:lstStyle>
            <a:lvl1pPr>
              <a:defRPr sz="2400"/>
            </a:lvl1pPr>
          </a:lstStyle>
          <a:p>
            <a:r>
              <a:rPr lang="en-US" dirty="0"/>
              <a:t>Contents</a:t>
            </a:r>
          </a:p>
        </p:txBody>
      </p:sp>
      <p:cxnSp>
        <p:nvCxnSpPr>
          <p:cNvPr id="24" name="Straight Connector 23"/>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1754684"/>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fld id="{0F54165C-5519-4AFA-81DC-3A01E089AE5D}" type="datetime1">
              <a:rPr lang="en-US" smtClean="0"/>
              <a:t>3/5/2018</a:t>
            </a:fld>
            <a:endParaRPr lang="en-US" dirty="0"/>
          </a:p>
        </p:txBody>
      </p:sp>
      <p:sp>
        <p:nvSpPr>
          <p:cNvPr id="6" name="Footer Placeholder 5"/>
          <p:cNvSpPr>
            <a:spLocks noGrp="1"/>
          </p:cNvSpPr>
          <p:nvPr>
            <p:ph type="ftr" sz="quarter" idx="11"/>
          </p:nvPr>
        </p:nvSpPr>
        <p:spPr/>
        <p:txBody>
          <a:bodyPr/>
          <a:lstStyle/>
          <a:p>
            <a:r>
              <a:rPr lang="en-US" dirty="0"/>
              <a:t>BOSTON | SAN FRANCISCO | WASHINGTON DC          © THIRD SECTOR CAPITAL PARTNERS, INC.</a:t>
            </a:r>
          </a:p>
        </p:txBody>
      </p:sp>
      <p:sp>
        <p:nvSpPr>
          <p:cNvPr id="7" name="Slide Number Placeholder 6"/>
          <p:cNvSpPr>
            <a:spLocks noGrp="1"/>
          </p:cNvSpPr>
          <p:nvPr>
            <p:ph type="sldNum" sz="quarter" idx="12"/>
          </p:nvPr>
        </p:nvSpPr>
        <p:spPr/>
        <p:txBody>
          <a:bodyPr/>
          <a:lstStyle/>
          <a:p>
            <a:fld id="{DA0793FB-C4C3-534D-8179-FE2E76B41AD2}" type="slidenum">
              <a:rPr lang="en-US" smtClean="0"/>
              <a:pPr/>
              <a:t>‹#›</a:t>
            </a:fld>
            <a:endParaRPr lang="en-US" dirty="0"/>
          </a:p>
        </p:txBody>
      </p:sp>
    </p:spTree>
    <p:extLst>
      <p:ext uri="{BB962C8B-B14F-4D97-AF65-F5344CB8AC3E}">
        <p14:creationId xmlns:p14="http://schemas.microsoft.com/office/powerpoint/2010/main" val="201964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608076" y="1543925"/>
            <a:ext cx="7927848" cy="4318713"/>
          </a:xfrm>
          <a:prstGeom prst="rect">
            <a:avLst/>
          </a:prstGeom>
        </p:spPr>
        <p:txBody>
          <a:bodyPr/>
          <a:lstStyle>
            <a:lvl1pPr marL="228600" indent="-228600">
              <a:buClr>
                <a:schemeClr val="tx1"/>
              </a:buClr>
              <a:buFont typeface="Arial" panose="020B0604020202020204" pitchFamily="34" charset="0"/>
              <a:buChar char="•"/>
              <a:defRPr sz="1800" baseline="0"/>
            </a:lvl1pPr>
            <a:lvl2pPr marL="685800" indent="-228600">
              <a:buClr>
                <a:schemeClr val="tx1"/>
              </a:buClr>
              <a:buFont typeface="Wingdings" charset="2"/>
              <a:buChar char="§"/>
              <a:defRPr sz="1600"/>
            </a:lvl2pPr>
            <a:lvl3pPr marL="1143000" indent="-228600">
              <a:buClr>
                <a:schemeClr val="tx1"/>
              </a:buClr>
              <a:buFont typeface="Wingdings" charset="2"/>
              <a:buChar char="§"/>
              <a:defRPr sz="1400"/>
            </a:lvl3pPr>
            <a:lvl4pPr marL="1600200" indent="-228600">
              <a:buClr>
                <a:schemeClr val="tx1"/>
              </a:buClr>
              <a:buFont typeface="Wingdings" charset="2"/>
              <a:buChar char="§"/>
              <a:defRPr sz="1200"/>
            </a:lvl4pPr>
            <a:lvl5pPr marL="2057400" indent="-228600">
              <a:buClr>
                <a:schemeClr val="tx1"/>
              </a:buClr>
              <a:buFont typeface="Wingdings" charset="2"/>
              <a:buChar char="§"/>
              <a:defRPr sz="1200"/>
            </a:lvl5pPr>
          </a:lstStyle>
          <a:p>
            <a:pPr lvl="0"/>
            <a:r>
              <a:rPr lang="en-US" dirty="0"/>
              <a:t>Do not put content above this line! Preserve white space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hasCustomPrompt="1"/>
          </p:nvPr>
        </p:nvSpPr>
        <p:spPr>
          <a:xfrm>
            <a:off x="3075981" y="1063534"/>
            <a:ext cx="2992038" cy="307777"/>
          </a:xfrm>
          <a:prstGeom prst="rect">
            <a:avLst/>
          </a:prstGeom>
        </p:spPr>
        <p:txBody>
          <a:bodyPr wrap="none">
            <a:spAutoFit/>
          </a:bodyPr>
          <a:lstStyle>
            <a:lvl1pPr marL="0" indent="0" algn="ctr">
              <a:buNone/>
              <a:defRPr sz="1400" b="1" baseline="0"/>
            </a:lvl1pPr>
          </a:lstStyle>
          <a:p>
            <a:pPr lvl="0"/>
            <a:r>
              <a:rPr lang="en-US" dirty="0"/>
              <a:t>Insert Graphic Title (14pt Calibri Bold)</a:t>
            </a:r>
          </a:p>
        </p:txBody>
      </p:sp>
      <p:pic>
        <p:nvPicPr>
          <p:cNvPr id="37" name="Picture 36"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sp>
        <p:nvSpPr>
          <p:cNvPr id="58" name="Text Placeholder 57"/>
          <p:cNvSpPr>
            <a:spLocks noGrp="1"/>
          </p:cNvSpPr>
          <p:nvPr>
            <p:ph type="body" sz="quarter" idx="19" hasCustomPrompt="1"/>
          </p:nvPr>
        </p:nvSpPr>
        <p:spPr>
          <a:xfrm>
            <a:off x="608076" y="5892800"/>
            <a:ext cx="7927848" cy="215900"/>
          </a:xfrm>
          <a:prstGeom prst="rect">
            <a:avLst/>
          </a:prstGeom>
        </p:spPr>
        <p:txBody>
          <a:bodyPr anchor="ctr"/>
          <a:lstStyle>
            <a:lvl1pPr marL="0" indent="0">
              <a:buFont typeface="Arial" charset="0"/>
              <a:buNone/>
              <a:defRPr sz="800" b="0" i="0" baseline="0">
                <a:solidFill>
                  <a:schemeClr val="tx1"/>
                </a:solidFill>
                <a:latin typeface="Calibri Light" charset="0"/>
                <a:ea typeface="Calibri Light" charset="0"/>
                <a:cs typeface="Calibri Light" charset="0"/>
              </a:defRPr>
            </a:lvl1pPr>
          </a:lstStyle>
          <a:p>
            <a:pPr lvl="0"/>
            <a:r>
              <a:rPr lang="en-US" dirty="0"/>
              <a:t>Insert Footnotes here. 8 </a:t>
            </a:r>
            <a:r>
              <a:rPr lang="en-US" dirty="0" err="1"/>
              <a:t>pt</a:t>
            </a:r>
            <a:r>
              <a:rPr lang="en-US" dirty="0"/>
              <a:t>, Calibri Light Font exclusively for footnotes</a:t>
            </a:r>
          </a:p>
        </p:txBody>
      </p:sp>
      <p:cxnSp>
        <p:nvCxnSpPr>
          <p:cNvPr id="17" name="Straight Connector 16"/>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608076" y="152402"/>
            <a:ext cx="7927848" cy="789708"/>
          </a:xfrm>
        </p:spPr>
        <p:txBody>
          <a:bodyPr/>
          <a:lstStyle>
            <a:lvl1pPr>
              <a:defRPr baseline="0"/>
            </a:lvl1pPr>
          </a:lstStyle>
          <a:p>
            <a:r>
              <a:rPr lang="en-US" dirty="0"/>
              <a:t>Click to add a title sentence that describes slide contents in 1-2 lines max</a:t>
            </a:r>
          </a:p>
        </p:txBody>
      </p:sp>
      <p:sp>
        <p:nvSpPr>
          <p:cNvPr id="11" name="Date Placeholder 10"/>
          <p:cNvSpPr>
            <a:spLocks noGrp="1"/>
          </p:cNvSpPr>
          <p:nvPr>
            <p:ph type="dt" sz="half" idx="20"/>
          </p:nvPr>
        </p:nvSpPr>
        <p:spPr/>
        <p:txBody>
          <a:bodyPr/>
          <a:lstStyle/>
          <a:p>
            <a:fld id="{F974FF8A-5B20-4652-B9DB-E24AC82DDA0D}" type="datetime1">
              <a:rPr lang="en-US" smtClean="0"/>
              <a:t>3/5/2018</a:t>
            </a:fld>
            <a:endParaRPr lang="en-US" dirty="0"/>
          </a:p>
        </p:txBody>
      </p:sp>
      <p:sp>
        <p:nvSpPr>
          <p:cNvPr id="12" name="Footer Placeholder 11"/>
          <p:cNvSpPr>
            <a:spLocks noGrp="1"/>
          </p:cNvSpPr>
          <p:nvPr>
            <p:ph type="ftr" sz="quarter" idx="21"/>
          </p:nvPr>
        </p:nvSpPr>
        <p:spPr/>
        <p:txBody>
          <a:bodyPr/>
          <a:lstStyle/>
          <a:p>
            <a:r>
              <a:rPr lang="en-US" dirty="0"/>
              <a:t>BOSTON | SAN FRANCISCO | WASHINGTON DC          © THIRD SECTOR CAPITAL PARTNERS, INC.</a:t>
            </a:r>
          </a:p>
        </p:txBody>
      </p:sp>
      <p:sp>
        <p:nvSpPr>
          <p:cNvPr id="13" name="Slide Number Placeholder 12"/>
          <p:cNvSpPr>
            <a:spLocks noGrp="1"/>
          </p:cNvSpPr>
          <p:nvPr>
            <p:ph type="sldNum" sz="quarter" idx="22"/>
          </p:nvPr>
        </p:nvSpPr>
        <p:spPr/>
        <p:txBody>
          <a:bodyPr/>
          <a:lstStyle/>
          <a:p>
            <a:fld id="{DA0793FB-C4C3-534D-8179-FE2E76B41AD2}" type="slidenum">
              <a:rPr lang="en-US" smtClean="0"/>
              <a:pPr/>
              <a:t>‹#›</a:t>
            </a:fld>
            <a:endParaRPr lang="en-US" dirty="0"/>
          </a:p>
        </p:txBody>
      </p:sp>
    </p:spTree>
    <p:extLst>
      <p:ext uri="{BB962C8B-B14F-4D97-AF65-F5344CB8AC3E}">
        <p14:creationId xmlns:p14="http://schemas.microsoft.com/office/powerpoint/2010/main" val="250911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 Standard Content Slide">
    <p:spTree>
      <p:nvGrpSpPr>
        <p:cNvPr id="1" name=""/>
        <p:cNvGrpSpPr/>
        <p:nvPr/>
      </p:nvGrpSpPr>
      <p:grpSpPr>
        <a:xfrm>
          <a:off x="0" y="0"/>
          <a:ext cx="0" cy="0"/>
          <a:chOff x="0" y="0"/>
          <a:chExt cx="0" cy="0"/>
        </a:xfrm>
      </p:grpSpPr>
      <p:pic>
        <p:nvPicPr>
          <p:cNvPr id="24" name="Picture 23"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sp>
        <p:nvSpPr>
          <p:cNvPr id="28" name="Content Placeholder 3"/>
          <p:cNvSpPr>
            <a:spLocks noGrp="1"/>
          </p:cNvSpPr>
          <p:nvPr>
            <p:ph sz="quarter" idx="14" hasCustomPrompt="1"/>
          </p:nvPr>
        </p:nvSpPr>
        <p:spPr>
          <a:xfrm>
            <a:off x="608076" y="1543925"/>
            <a:ext cx="7927848" cy="4318713"/>
          </a:xfrm>
          <a:prstGeom prst="rect">
            <a:avLst/>
          </a:prstGeom>
        </p:spPr>
        <p:txBody>
          <a:bodyPr/>
          <a:lstStyle>
            <a:lvl1pPr marL="228600" indent="-228600">
              <a:buClr>
                <a:schemeClr val="tx1"/>
              </a:buClr>
              <a:buFont typeface="Arial" panose="020B0604020202020204" pitchFamily="34" charset="0"/>
              <a:buChar char="•"/>
              <a:defRPr sz="1800" baseline="0"/>
            </a:lvl1pPr>
            <a:lvl2pPr marL="685800" indent="-228600">
              <a:buClr>
                <a:schemeClr val="tx1"/>
              </a:buClr>
              <a:buFont typeface="Wingdings" charset="2"/>
              <a:buChar char="§"/>
              <a:defRPr sz="1600"/>
            </a:lvl2pPr>
            <a:lvl3pPr marL="1143000" indent="-228600">
              <a:buClr>
                <a:schemeClr val="tx1"/>
              </a:buClr>
              <a:buFont typeface="Wingdings" panose="05000000000000000000" pitchFamily="2" charset="2"/>
              <a:buChar char="§"/>
              <a:defRPr sz="1400"/>
            </a:lvl3pPr>
            <a:lvl4pPr marL="1600200" indent="-228600">
              <a:buClr>
                <a:schemeClr val="tx1"/>
              </a:buClr>
              <a:buFont typeface="Wingdings" charset="2"/>
              <a:buChar char="§"/>
              <a:defRPr sz="1200"/>
            </a:lvl4pPr>
            <a:lvl5pPr marL="2057400" indent="-228600">
              <a:buClr>
                <a:schemeClr val="tx1"/>
              </a:buClr>
              <a:buFont typeface="Wingdings" charset="2"/>
              <a:buChar char="§"/>
              <a:defRPr sz="1200"/>
            </a:lvl5pPr>
          </a:lstStyle>
          <a:p>
            <a:pPr lvl="0"/>
            <a:r>
              <a:rPr lang="en-US" dirty="0"/>
              <a:t>Do not put content above this line! Preserve white space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5"/>
          <p:cNvSpPr>
            <a:spLocks noGrp="1"/>
          </p:cNvSpPr>
          <p:nvPr>
            <p:ph type="body" sz="quarter" idx="15" hasCustomPrompt="1"/>
          </p:nvPr>
        </p:nvSpPr>
        <p:spPr>
          <a:xfrm>
            <a:off x="3075981" y="1063534"/>
            <a:ext cx="2992038" cy="307777"/>
          </a:xfrm>
          <a:prstGeom prst="rect">
            <a:avLst/>
          </a:prstGeom>
        </p:spPr>
        <p:txBody>
          <a:bodyPr wrap="none">
            <a:spAutoFit/>
          </a:bodyPr>
          <a:lstStyle>
            <a:lvl1pPr marL="0" indent="0" algn="ctr">
              <a:buNone/>
              <a:defRPr sz="1400" b="1" baseline="0"/>
            </a:lvl1pPr>
          </a:lstStyle>
          <a:p>
            <a:pPr lvl="0"/>
            <a:r>
              <a:rPr lang="en-US" dirty="0"/>
              <a:t>Insert Graphic Title (14pt Calibri Bold)</a:t>
            </a:r>
          </a:p>
        </p:txBody>
      </p:sp>
      <p:sp>
        <p:nvSpPr>
          <p:cNvPr id="41" name="Title 40"/>
          <p:cNvSpPr>
            <a:spLocks noGrp="1"/>
          </p:cNvSpPr>
          <p:nvPr>
            <p:ph type="title" hasCustomPrompt="1"/>
          </p:nvPr>
        </p:nvSpPr>
        <p:spPr>
          <a:xfrm>
            <a:off x="608076" y="152402"/>
            <a:ext cx="7927848" cy="789708"/>
          </a:xfrm>
        </p:spPr>
        <p:txBody>
          <a:bodyPr/>
          <a:lstStyle/>
          <a:p>
            <a:r>
              <a:rPr lang="en-US" dirty="0"/>
              <a:t>Click to add a title sentence that describes slide contents in 1-2 lines max</a:t>
            </a:r>
          </a:p>
        </p:txBody>
      </p:sp>
      <p:cxnSp>
        <p:nvCxnSpPr>
          <p:cNvPr id="18" name="Straight Connector 17"/>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7"/>
          <p:cNvSpPr>
            <a:spLocks noGrp="1"/>
          </p:cNvSpPr>
          <p:nvPr>
            <p:ph type="body" sz="quarter" idx="19" hasCustomPrompt="1"/>
          </p:nvPr>
        </p:nvSpPr>
        <p:spPr>
          <a:xfrm>
            <a:off x="608076" y="5892800"/>
            <a:ext cx="7927848" cy="215900"/>
          </a:xfrm>
          <a:prstGeom prst="rect">
            <a:avLst/>
          </a:prstGeom>
        </p:spPr>
        <p:txBody>
          <a:bodyPr anchor="ctr"/>
          <a:lstStyle>
            <a:lvl1pPr marL="0" indent="0">
              <a:buFont typeface="Arial" charset="0"/>
              <a:buNone/>
              <a:defRPr sz="800" b="0" i="0" baseline="0">
                <a:solidFill>
                  <a:schemeClr val="tx1"/>
                </a:solidFill>
                <a:latin typeface="Calibri Light" charset="0"/>
                <a:ea typeface="Calibri Light" charset="0"/>
                <a:cs typeface="Calibri Light" charset="0"/>
              </a:defRPr>
            </a:lvl1pPr>
          </a:lstStyle>
          <a:p>
            <a:pPr lvl="0"/>
            <a:r>
              <a:rPr lang="en-US" dirty="0"/>
              <a:t>Insert Footnotes here. 8 </a:t>
            </a:r>
            <a:r>
              <a:rPr lang="en-US" dirty="0" err="1"/>
              <a:t>pt</a:t>
            </a:r>
            <a:r>
              <a:rPr lang="en-US" dirty="0"/>
              <a:t>, Calibri Light Font exclusively for footnotes</a:t>
            </a:r>
          </a:p>
        </p:txBody>
      </p:sp>
      <p:sp>
        <p:nvSpPr>
          <p:cNvPr id="2" name="Date Placeholder 1"/>
          <p:cNvSpPr>
            <a:spLocks noGrp="1"/>
          </p:cNvSpPr>
          <p:nvPr>
            <p:ph type="dt" sz="half" idx="20"/>
          </p:nvPr>
        </p:nvSpPr>
        <p:spPr/>
        <p:txBody>
          <a:bodyPr/>
          <a:lstStyle/>
          <a:p>
            <a:fld id="{26FCED21-F310-4358-BD33-5F4BED603BBC}" type="datetime1">
              <a:rPr lang="en-US" smtClean="0"/>
              <a:t>3/5/2018</a:t>
            </a:fld>
            <a:endParaRPr lang="en-US" dirty="0"/>
          </a:p>
        </p:txBody>
      </p:sp>
      <p:sp>
        <p:nvSpPr>
          <p:cNvPr id="4" name="Slide Number Placeholder 3"/>
          <p:cNvSpPr>
            <a:spLocks noGrp="1"/>
          </p:cNvSpPr>
          <p:nvPr>
            <p:ph type="sldNum" sz="quarter" idx="22"/>
          </p:nvPr>
        </p:nvSpPr>
        <p:spPr/>
        <p:txBody>
          <a:bodyPr/>
          <a:lstStyle/>
          <a:p>
            <a:fld id="{DA0793FB-C4C3-534D-8179-FE2E76B41AD2}" type="slidenum">
              <a:rPr lang="en-US" smtClean="0"/>
              <a:pPr/>
              <a:t>‹#›</a:t>
            </a:fld>
            <a:endParaRPr lang="en-US" dirty="0"/>
          </a:p>
        </p:txBody>
      </p:sp>
    </p:spTree>
    <p:extLst>
      <p:ext uri="{BB962C8B-B14F-4D97-AF65-F5344CB8AC3E}">
        <p14:creationId xmlns:p14="http://schemas.microsoft.com/office/powerpoint/2010/main" val="146250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bal Presenta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8076" y="152402"/>
            <a:ext cx="7927848" cy="789708"/>
          </a:xfrm>
        </p:spPr>
        <p:txBody>
          <a:bodyPr/>
          <a:lstStyle>
            <a:lvl1pPr>
              <a:defRPr baseline="0"/>
            </a:lvl1pPr>
          </a:lstStyle>
          <a:p>
            <a:r>
              <a:rPr lang="en-US" dirty="0"/>
              <a:t>VERBAL presentations may have a short title phrase (e.g., Overview)</a:t>
            </a:r>
          </a:p>
        </p:txBody>
      </p:sp>
      <p:pic>
        <p:nvPicPr>
          <p:cNvPr id="9" name="Picture 8"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sp>
        <p:nvSpPr>
          <p:cNvPr id="12" name="Content Placeholder 3"/>
          <p:cNvSpPr>
            <a:spLocks noGrp="1"/>
          </p:cNvSpPr>
          <p:nvPr>
            <p:ph sz="quarter" idx="14" hasCustomPrompt="1"/>
          </p:nvPr>
        </p:nvSpPr>
        <p:spPr>
          <a:xfrm>
            <a:off x="608076" y="1543925"/>
            <a:ext cx="7927848" cy="4318713"/>
          </a:xfrm>
          <a:prstGeom prst="rect">
            <a:avLst/>
          </a:prstGeom>
        </p:spPr>
        <p:txBody>
          <a:bodyPr/>
          <a:lstStyle>
            <a:lvl1pPr marL="228600" indent="-228600">
              <a:buClr>
                <a:schemeClr val="tx1"/>
              </a:buClr>
              <a:buFont typeface="Arial" panose="020B0604020202020204" pitchFamily="34" charset="0"/>
              <a:buChar char="•"/>
              <a:defRPr sz="1800" baseline="0"/>
            </a:lvl1pPr>
            <a:lvl2pPr marL="685800" indent="-228600">
              <a:buClr>
                <a:schemeClr val="tx1"/>
              </a:buClr>
              <a:buFont typeface="Wingdings" charset="2"/>
              <a:buChar char="§"/>
              <a:defRPr sz="1600"/>
            </a:lvl2pPr>
            <a:lvl3pPr marL="1143000" indent="-228600">
              <a:buClr>
                <a:schemeClr val="tx1"/>
              </a:buClr>
              <a:buFont typeface="Wingdings" charset="2"/>
              <a:buChar char="§"/>
              <a:defRPr sz="1400"/>
            </a:lvl3pPr>
            <a:lvl4pPr marL="1600200" indent="-228600">
              <a:buClr>
                <a:schemeClr val="tx1"/>
              </a:buClr>
              <a:buFont typeface="Wingdings" charset="2"/>
              <a:buChar char="§"/>
              <a:defRPr sz="1200"/>
            </a:lvl4pPr>
            <a:lvl5pPr marL="2057400" indent="-228600">
              <a:buClr>
                <a:schemeClr val="tx1"/>
              </a:buClr>
              <a:buFont typeface="Wingdings" charset="2"/>
              <a:buChar char="§"/>
              <a:defRPr sz="1200"/>
            </a:lvl5pPr>
          </a:lstStyle>
          <a:p>
            <a:pPr lvl="0"/>
            <a:r>
              <a:rPr lang="en-US" dirty="0"/>
              <a:t>Do not put content above this line! Preserve white space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sz="quarter" idx="15" hasCustomPrompt="1"/>
          </p:nvPr>
        </p:nvSpPr>
        <p:spPr>
          <a:xfrm>
            <a:off x="3075981" y="1063534"/>
            <a:ext cx="2992038" cy="307777"/>
          </a:xfrm>
          <a:prstGeom prst="rect">
            <a:avLst/>
          </a:prstGeom>
        </p:spPr>
        <p:txBody>
          <a:bodyPr wrap="none">
            <a:spAutoFit/>
          </a:bodyPr>
          <a:lstStyle>
            <a:lvl1pPr marL="0" indent="0" algn="ctr">
              <a:buNone/>
              <a:defRPr sz="1400" b="1" baseline="0"/>
            </a:lvl1pPr>
          </a:lstStyle>
          <a:p>
            <a:pPr lvl="0"/>
            <a:r>
              <a:rPr lang="en-US" dirty="0"/>
              <a:t>Insert Graphic Title (14pt Calibri Bold)</a:t>
            </a:r>
          </a:p>
        </p:txBody>
      </p:sp>
      <p:cxnSp>
        <p:nvCxnSpPr>
          <p:cNvPr id="19" name="Straight Connector 18"/>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7"/>
          <p:cNvSpPr>
            <a:spLocks noGrp="1"/>
          </p:cNvSpPr>
          <p:nvPr>
            <p:ph type="body" sz="quarter" idx="19" hasCustomPrompt="1"/>
          </p:nvPr>
        </p:nvSpPr>
        <p:spPr>
          <a:xfrm>
            <a:off x="608076" y="5892800"/>
            <a:ext cx="7927848" cy="215900"/>
          </a:xfrm>
          <a:prstGeom prst="rect">
            <a:avLst/>
          </a:prstGeom>
        </p:spPr>
        <p:txBody>
          <a:bodyPr anchor="ctr"/>
          <a:lstStyle>
            <a:lvl1pPr marL="0" indent="0">
              <a:buFont typeface="Arial" charset="0"/>
              <a:buNone/>
              <a:defRPr sz="800" b="0" i="0" baseline="0">
                <a:solidFill>
                  <a:schemeClr val="tx1"/>
                </a:solidFill>
                <a:latin typeface="Calibri Light" charset="0"/>
                <a:ea typeface="Calibri Light" charset="0"/>
                <a:cs typeface="Calibri Light" charset="0"/>
              </a:defRPr>
            </a:lvl1pPr>
          </a:lstStyle>
          <a:p>
            <a:pPr lvl="0"/>
            <a:r>
              <a:rPr lang="en-US" dirty="0"/>
              <a:t>Insert Footnotes here. 8 </a:t>
            </a:r>
            <a:r>
              <a:rPr lang="en-US" dirty="0" err="1"/>
              <a:t>pt</a:t>
            </a:r>
            <a:r>
              <a:rPr lang="en-US" dirty="0"/>
              <a:t>, Calibri Light Font exclusively for footnotes</a:t>
            </a:r>
          </a:p>
        </p:txBody>
      </p:sp>
      <p:sp>
        <p:nvSpPr>
          <p:cNvPr id="5" name="Date Placeholder 4"/>
          <p:cNvSpPr>
            <a:spLocks noGrp="1"/>
          </p:cNvSpPr>
          <p:nvPr>
            <p:ph type="dt" sz="half" idx="20"/>
          </p:nvPr>
        </p:nvSpPr>
        <p:spPr/>
        <p:txBody>
          <a:bodyPr/>
          <a:lstStyle/>
          <a:p>
            <a:fld id="{08CDC2C6-9872-4C81-A35C-25C9AE8FE46F}" type="datetime1">
              <a:rPr lang="en-US" smtClean="0"/>
              <a:t>3/5/2018</a:t>
            </a:fld>
            <a:endParaRPr lang="en-US" dirty="0"/>
          </a:p>
        </p:txBody>
      </p:sp>
      <p:sp>
        <p:nvSpPr>
          <p:cNvPr id="7" name="Footer Placeholder 6"/>
          <p:cNvSpPr>
            <a:spLocks noGrp="1"/>
          </p:cNvSpPr>
          <p:nvPr>
            <p:ph type="ftr" sz="quarter" idx="21"/>
          </p:nvPr>
        </p:nvSpPr>
        <p:spPr/>
        <p:txBody>
          <a:bodyPr/>
          <a:lstStyle/>
          <a:p>
            <a:r>
              <a:rPr lang="en-US" dirty="0"/>
              <a:t>BOSTON | SAN FRANCISCO | WASHINGTON DC          © THIRD SECTOR CAPITAL PARTNERS, INC.</a:t>
            </a:r>
          </a:p>
        </p:txBody>
      </p:sp>
      <p:sp>
        <p:nvSpPr>
          <p:cNvPr id="8" name="Slide Number Placeholder 7"/>
          <p:cNvSpPr>
            <a:spLocks noGrp="1"/>
          </p:cNvSpPr>
          <p:nvPr>
            <p:ph type="sldNum" sz="quarter" idx="22"/>
          </p:nvPr>
        </p:nvSpPr>
        <p:spPr/>
        <p:txBody>
          <a:bodyPr/>
          <a:lstStyle/>
          <a:p>
            <a:fld id="{DA0793FB-C4C3-534D-8179-FE2E76B41AD2}" type="slidenum">
              <a:rPr lang="en-US" smtClean="0"/>
              <a:pPr/>
              <a:t>‹#›</a:t>
            </a:fld>
            <a:endParaRPr lang="en-US" dirty="0"/>
          </a:p>
        </p:txBody>
      </p:sp>
    </p:spTree>
    <p:extLst>
      <p:ext uri="{BB962C8B-B14F-4D97-AF65-F5344CB8AC3E}">
        <p14:creationId xmlns:p14="http://schemas.microsoft.com/office/powerpoint/2010/main" val="22725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cxnSp>
        <p:nvCxnSpPr>
          <p:cNvPr id="6" name="Straight Connector 5"/>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 hasCustomPrompt="1"/>
          </p:nvPr>
        </p:nvSpPr>
        <p:spPr>
          <a:xfrm>
            <a:off x="608076" y="1953489"/>
            <a:ext cx="7927848" cy="3650902"/>
          </a:xfrm>
          <a:prstGeom prst="rect">
            <a:avLst/>
          </a:prstGeom>
        </p:spPr>
        <p:txBody>
          <a:bodyPr/>
          <a:lstStyle>
            <a:lvl1pPr marL="0" indent="0" algn="l">
              <a:spcBef>
                <a:spcPts val="0"/>
              </a:spcBef>
              <a:spcAft>
                <a:spcPts val="1800"/>
              </a:spcAft>
              <a:buNone/>
              <a:defRPr sz="22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Appendix section A title</a:t>
            </a:r>
          </a:p>
          <a:p>
            <a:r>
              <a:rPr lang="en-US" dirty="0"/>
              <a:t>Click to add Appendix section B title</a:t>
            </a:r>
          </a:p>
          <a:p>
            <a:r>
              <a:rPr lang="en-US" dirty="0"/>
              <a:t>Click to add Appendix section C title</a:t>
            </a:r>
          </a:p>
        </p:txBody>
      </p:sp>
      <p:cxnSp>
        <p:nvCxnSpPr>
          <p:cNvPr id="9" name="Straight Connector 8"/>
          <p:cNvCxnSpPr/>
          <p:nvPr userDrawn="1"/>
        </p:nvCxnSpPr>
        <p:spPr>
          <a:xfrm>
            <a:off x="0" y="1754684"/>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sp>
        <p:nvSpPr>
          <p:cNvPr id="15" name="Title 14"/>
          <p:cNvSpPr>
            <a:spLocks noGrp="1"/>
          </p:cNvSpPr>
          <p:nvPr>
            <p:ph type="title" hasCustomPrompt="1"/>
          </p:nvPr>
        </p:nvSpPr>
        <p:spPr>
          <a:xfrm>
            <a:off x="608076" y="868841"/>
            <a:ext cx="7927848" cy="850392"/>
          </a:xfrm>
        </p:spPr>
        <p:txBody>
          <a:bodyPr/>
          <a:lstStyle>
            <a:lvl1pPr>
              <a:defRPr sz="2400" baseline="0"/>
            </a:lvl1pPr>
          </a:lstStyle>
          <a:p>
            <a:r>
              <a:rPr lang="en-US" dirty="0"/>
              <a:t>Appendix</a:t>
            </a:r>
          </a:p>
        </p:txBody>
      </p:sp>
      <p:sp>
        <p:nvSpPr>
          <p:cNvPr id="21" name="Date Placeholder 20"/>
          <p:cNvSpPr>
            <a:spLocks noGrp="1"/>
          </p:cNvSpPr>
          <p:nvPr>
            <p:ph type="dt" sz="half" idx="10"/>
          </p:nvPr>
        </p:nvSpPr>
        <p:spPr/>
        <p:txBody>
          <a:bodyPr/>
          <a:lstStyle/>
          <a:p>
            <a:fld id="{2D6B212B-C426-47EA-8411-6E128AC590F7}" type="datetime1">
              <a:rPr lang="en-US" smtClean="0"/>
              <a:t>3/5/2018</a:t>
            </a:fld>
            <a:endParaRPr lang="en-US" dirty="0"/>
          </a:p>
        </p:txBody>
      </p:sp>
      <p:sp>
        <p:nvSpPr>
          <p:cNvPr id="22" name="Footer Placeholder 21"/>
          <p:cNvSpPr>
            <a:spLocks noGrp="1"/>
          </p:cNvSpPr>
          <p:nvPr>
            <p:ph type="ftr" sz="quarter" idx="11"/>
          </p:nvPr>
        </p:nvSpPr>
        <p:spPr/>
        <p:txBody>
          <a:bodyPr/>
          <a:lstStyle/>
          <a:p>
            <a:r>
              <a:rPr lang="en-US" dirty="0"/>
              <a:t>BOSTON | SAN FRANCISCO | WASHINGTON DC          © THIRD SECTOR CAPITAL PARTNERS, INC.</a:t>
            </a:r>
          </a:p>
        </p:txBody>
      </p:sp>
      <p:sp>
        <p:nvSpPr>
          <p:cNvPr id="23" name="Slide Number Placeholder 22"/>
          <p:cNvSpPr>
            <a:spLocks noGrp="1"/>
          </p:cNvSpPr>
          <p:nvPr>
            <p:ph type="sldNum" sz="quarter" idx="12"/>
          </p:nvPr>
        </p:nvSpPr>
        <p:spPr/>
        <p:txBody>
          <a:bodyPr/>
          <a:lstStyle/>
          <a:p>
            <a:fld id="{DA0793FB-C4C3-534D-8179-FE2E76B41AD2}" type="slidenum">
              <a:rPr lang="en-US" smtClean="0"/>
              <a:pPr/>
              <a:t>‹#›</a:t>
            </a:fld>
            <a:endParaRPr lang="en-US" dirty="0"/>
          </a:p>
        </p:txBody>
      </p:sp>
    </p:spTree>
    <p:extLst>
      <p:ext uri="{BB962C8B-B14F-4D97-AF65-F5344CB8AC3E}">
        <p14:creationId xmlns:p14="http://schemas.microsoft.com/office/powerpoint/2010/main" val="140797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tandard Content Slide">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608076" y="1543925"/>
            <a:ext cx="7927848" cy="4318713"/>
          </a:xfrm>
          <a:prstGeom prst="rect">
            <a:avLst/>
          </a:prstGeom>
        </p:spPr>
        <p:txBody>
          <a:bodyPr/>
          <a:lstStyle>
            <a:lvl1pPr marL="228600" indent="-228600">
              <a:buClr>
                <a:schemeClr val="tx1"/>
              </a:buClr>
              <a:buFont typeface="Arial" panose="020B0604020202020204" pitchFamily="34" charset="0"/>
              <a:buChar char="•"/>
              <a:defRPr sz="1800" baseline="0"/>
            </a:lvl1pPr>
            <a:lvl2pPr marL="685800" indent="-228600">
              <a:buClr>
                <a:schemeClr val="tx1"/>
              </a:buClr>
              <a:buFont typeface="Wingdings" charset="2"/>
              <a:buChar char="§"/>
              <a:defRPr sz="1600"/>
            </a:lvl2pPr>
            <a:lvl3pPr marL="1143000" indent="-228600">
              <a:buClr>
                <a:schemeClr val="tx1"/>
              </a:buClr>
              <a:buFont typeface="Wingdings" charset="2"/>
              <a:buChar char="§"/>
              <a:defRPr sz="1400"/>
            </a:lvl3pPr>
            <a:lvl4pPr marL="1600200" indent="-228600">
              <a:buClr>
                <a:schemeClr val="tx1"/>
              </a:buClr>
              <a:buFont typeface="Wingdings" charset="2"/>
              <a:buChar char="§"/>
              <a:defRPr sz="1200"/>
            </a:lvl4pPr>
            <a:lvl5pPr marL="2057400" indent="-228600">
              <a:buClr>
                <a:schemeClr val="tx1"/>
              </a:buClr>
              <a:buFont typeface="Wingdings" charset="2"/>
              <a:buChar char="§"/>
              <a:defRPr sz="1200"/>
            </a:lvl5pPr>
          </a:lstStyle>
          <a:p>
            <a:pPr lvl="0"/>
            <a:r>
              <a:rPr lang="en-US" dirty="0"/>
              <a:t>Do not put content above this line! Preserve white space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hasCustomPrompt="1"/>
          </p:nvPr>
        </p:nvSpPr>
        <p:spPr>
          <a:xfrm>
            <a:off x="3075981" y="1063534"/>
            <a:ext cx="2992038" cy="307777"/>
          </a:xfrm>
          <a:prstGeom prst="rect">
            <a:avLst/>
          </a:prstGeom>
        </p:spPr>
        <p:txBody>
          <a:bodyPr wrap="none">
            <a:spAutoFit/>
          </a:bodyPr>
          <a:lstStyle>
            <a:lvl1pPr marL="0" indent="0" algn="ctr">
              <a:buNone/>
              <a:defRPr sz="1400" b="1" baseline="0"/>
            </a:lvl1pPr>
          </a:lstStyle>
          <a:p>
            <a:pPr lvl="0"/>
            <a:r>
              <a:rPr lang="en-US" dirty="0"/>
              <a:t>Insert Graphic Title (14pt Calibri Bold)</a:t>
            </a:r>
          </a:p>
        </p:txBody>
      </p:sp>
      <p:pic>
        <p:nvPicPr>
          <p:cNvPr id="37" name="Picture 36" descr="Third Sector Capital Partners 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384" y="6295959"/>
            <a:ext cx="1447198" cy="535684"/>
          </a:xfrm>
          <a:prstGeom prst="rect">
            <a:avLst/>
          </a:prstGeom>
        </p:spPr>
      </p:pic>
      <p:cxnSp>
        <p:nvCxnSpPr>
          <p:cNvPr id="17" name="Straight Connector 16"/>
          <p:cNvCxnSpPr/>
          <p:nvPr userDrawn="1"/>
        </p:nvCxnSpPr>
        <p:spPr>
          <a:xfrm>
            <a:off x="0" y="6137199"/>
            <a:ext cx="914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608076" y="152402"/>
            <a:ext cx="7927848" cy="789708"/>
          </a:xfrm>
        </p:spPr>
        <p:txBody>
          <a:bodyPr/>
          <a:lstStyle>
            <a:lvl1pPr>
              <a:defRPr baseline="0"/>
            </a:lvl1pPr>
          </a:lstStyle>
          <a:p>
            <a:r>
              <a:rPr lang="en-US" dirty="0"/>
              <a:t>Click to add a title sentence that describes slide contents in 1-2 lines max</a:t>
            </a:r>
          </a:p>
        </p:txBody>
      </p:sp>
      <p:sp>
        <p:nvSpPr>
          <p:cNvPr id="11" name="Date Placeholder 10"/>
          <p:cNvSpPr>
            <a:spLocks noGrp="1"/>
          </p:cNvSpPr>
          <p:nvPr>
            <p:ph type="dt" sz="half" idx="20"/>
          </p:nvPr>
        </p:nvSpPr>
        <p:spPr/>
        <p:txBody>
          <a:bodyPr/>
          <a:lstStyle/>
          <a:p>
            <a:fld id="{F974FF8A-5B20-4652-B9DB-E24AC82DDA0D}" type="datetime1">
              <a:rPr lang="en-US" smtClean="0"/>
              <a:t>3/5/2018</a:t>
            </a:fld>
            <a:endParaRPr lang="en-US"/>
          </a:p>
        </p:txBody>
      </p:sp>
      <p:sp>
        <p:nvSpPr>
          <p:cNvPr id="12" name="Footer Placeholder 11"/>
          <p:cNvSpPr>
            <a:spLocks noGrp="1"/>
          </p:cNvSpPr>
          <p:nvPr>
            <p:ph type="ftr" sz="quarter" idx="21"/>
          </p:nvPr>
        </p:nvSpPr>
        <p:spPr/>
        <p:txBody>
          <a:bodyPr/>
          <a:lstStyle/>
          <a:p>
            <a:r>
              <a:rPr lang="en-US"/>
              <a:t>BOSTON | SAN FRANCISCO | WASHINGTON DC          © THIRD SECTOR CAPITAL PARTNERS, INC.</a:t>
            </a:r>
            <a:endParaRPr lang="en-US" dirty="0"/>
          </a:p>
        </p:txBody>
      </p:sp>
      <p:sp>
        <p:nvSpPr>
          <p:cNvPr id="13" name="Slide Number Placeholder 12"/>
          <p:cNvSpPr>
            <a:spLocks noGrp="1"/>
          </p:cNvSpPr>
          <p:nvPr>
            <p:ph type="sldNum" sz="quarter" idx="22"/>
          </p:nvPr>
        </p:nvSpPr>
        <p:spPr/>
        <p:txBody>
          <a:bodyPr/>
          <a:lstStyle/>
          <a:p>
            <a:fld id="{DA0793FB-C4C3-534D-8179-FE2E76B41AD2}" type="slidenum">
              <a:rPr lang="en-US" smtClean="0"/>
              <a:pPr/>
              <a:t>‹#›</a:t>
            </a:fld>
            <a:endParaRPr lang="en-US"/>
          </a:p>
        </p:txBody>
      </p:sp>
    </p:spTree>
    <p:extLst>
      <p:ext uri="{BB962C8B-B14F-4D97-AF65-F5344CB8AC3E}">
        <p14:creationId xmlns:p14="http://schemas.microsoft.com/office/powerpoint/2010/main" val="218957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76" y="152402"/>
            <a:ext cx="7927848" cy="789708"/>
          </a:xfrm>
          <a:prstGeom prst="rect">
            <a:avLst/>
          </a:prstGeom>
        </p:spPr>
        <p:txBody>
          <a:bodyPr anchor="b"/>
          <a:lstStyle/>
          <a:p>
            <a:pPr marL="0" lvl="0" algn="l">
              <a:lnSpc>
                <a:spcPts val="3000"/>
              </a:lnSpc>
            </a:pPr>
            <a:r>
              <a:rPr lang="en-US"/>
              <a:t>Click to edit Master title style</a:t>
            </a:r>
            <a:endParaRPr lang="en-US" dirty="0"/>
          </a:p>
        </p:txBody>
      </p:sp>
      <p:sp>
        <p:nvSpPr>
          <p:cNvPr id="7" name="Date Placeholder 6"/>
          <p:cNvSpPr>
            <a:spLocks noGrp="1"/>
          </p:cNvSpPr>
          <p:nvPr>
            <p:ph type="dt" sz="half" idx="2"/>
          </p:nvPr>
        </p:nvSpPr>
        <p:spPr>
          <a:xfrm>
            <a:off x="7229475" y="6146800"/>
            <a:ext cx="889000" cy="473075"/>
          </a:xfrm>
          <a:prstGeom prst="rect">
            <a:avLst/>
          </a:prstGeom>
        </p:spPr>
        <p:txBody>
          <a:bodyPr vert="horz" lIns="91440" tIns="45720" rIns="91440" bIns="45720" rtlCol="0" anchor="b"/>
          <a:lstStyle>
            <a:lvl1pPr algn="ctr">
              <a:defRPr lang="en-US" sz="900" smtClean="0">
                <a:solidFill>
                  <a:schemeClr val="tx1">
                    <a:tint val="75000"/>
                  </a:schemeClr>
                </a:solidFill>
              </a:defRPr>
            </a:lvl1pPr>
          </a:lstStyle>
          <a:p>
            <a:fld id="{9EBA688B-B433-4C07-BDF3-2A7C2D8E94EC}" type="datetime1">
              <a:rPr lang="en-US" smtClean="0"/>
              <a:t>3/5/2018</a:t>
            </a:fld>
            <a:endParaRPr lang="en-US" dirty="0"/>
          </a:p>
        </p:txBody>
      </p:sp>
      <p:sp>
        <p:nvSpPr>
          <p:cNvPr id="8" name="Slide Number Placeholder 7"/>
          <p:cNvSpPr>
            <a:spLocks noGrp="1"/>
          </p:cNvSpPr>
          <p:nvPr>
            <p:ph type="sldNum" sz="quarter" idx="4"/>
          </p:nvPr>
        </p:nvSpPr>
        <p:spPr>
          <a:xfrm>
            <a:off x="8140700" y="6146800"/>
            <a:ext cx="374650" cy="473075"/>
          </a:xfrm>
          <a:prstGeom prst="rect">
            <a:avLst/>
          </a:prstGeom>
        </p:spPr>
        <p:txBody>
          <a:bodyPr vert="horz" lIns="91440" tIns="45720" rIns="91440" bIns="45720" rtlCol="0" anchor="b"/>
          <a:lstStyle>
            <a:lvl1pPr algn="ctr">
              <a:defRPr lang="en-US" sz="900" smtClean="0">
                <a:solidFill>
                  <a:schemeClr val="tx1">
                    <a:tint val="75000"/>
                  </a:schemeClr>
                </a:solidFill>
              </a:defRPr>
            </a:lvl1pPr>
          </a:lstStyle>
          <a:p>
            <a:fld id="{DA0793FB-C4C3-534D-8179-FE2E76B41AD2}" type="slidenum">
              <a:rPr lang="en-US" smtClean="0"/>
              <a:pPr/>
              <a:t>‹#›</a:t>
            </a:fld>
            <a:endParaRPr lang="en-US" dirty="0"/>
          </a:p>
        </p:txBody>
      </p:sp>
      <p:sp>
        <p:nvSpPr>
          <p:cNvPr id="3" name="Footer Placeholder 2"/>
          <p:cNvSpPr>
            <a:spLocks noGrp="1"/>
          </p:cNvSpPr>
          <p:nvPr>
            <p:ph type="ftr" sz="quarter" idx="3"/>
          </p:nvPr>
        </p:nvSpPr>
        <p:spPr>
          <a:xfrm>
            <a:off x="2142836" y="6146800"/>
            <a:ext cx="5064414" cy="473075"/>
          </a:xfrm>
          <a:prstGeom prst="rect">
            <a:avLst/>
          </a:prstGeom>
        </p:spPr>
        <p:txBody>
          <a:bodyPr vert="horz" lIns="91440" tIns="45720" rIns="91440" bIns="45720" rtlCol="0" anchor="b"/>
          <a:lstStyle>
            <a:lvl1pPr algn="r">
              <a:defRPr sz="900">
                <a:solidFill>
                  <a:schemeClr val="tx1">
                    <a:tint val="75000"/>
                  </a:schemeClr>
                </a:solidFill>
              </a:defRPr>
            </a:lvl1pPr>
          </a:lstStyle>
          <a:p>
            <a:r>
              <a:rPr lang="en-US" dirty="0"/>
              <a:t>BOSTON | SAN FRANCISCO | WASHINGTON DC          © THIRD SECTOR CAPITAL PARTNERS, INC.</a:t>
            </a:r>
          </a:p>
        </p:txBody>
      </p:sp>
    </p:spTree>
    <p:extLst>
      <p:ext uri="{BB962C8B-B14F-4D97-AF65-F5344CB8AC3E}">
        <p14:creationId xmlns:p14="http://schemas.microsoft.com/office/powerpoint/2010/main" val="1022644554"/>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4" r:id="rId4"/>
    <p:sldLayoutId id="2147483668" r:id="rId5"/>
    <p:sldLayoutId id="2147483680" r:id="rId6"/>
    <p:sldLayoutId id="2147483681" r:id="rId7"/>
    <p:sldLayoutId id="2147483682" r:id="rId8"/>
    <p:sldLayoutId id="2147483698" r:id="rId9"/>
    <p:sldLayoutId id="2147483699" r:id="rId10"/>
  </p:sldLayoutIdLst>
  <p:hf hdr="0"/>
  <p:txStyles>
    <p:titleStyle>
      <a:lvl1pPr algn="l" defTabSz="457200" rtl="0" eaLnBrk="1" latinLnBrk="0" hangingPunct="1">
        <a:lnSpc>
          <a:spcPct val="100000"/>
        </a:lnSpc>
        <a:spcBef>
          <a:spcPct val="0"/>
        </a:spcBef>
        <a:buNone/>
        <a:defRPr lang="en-US" sz="2000" b="1" kern="1200" baseline="0" smtClean="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05919"/>
            <a:ext cx="715574" cy="219075"/>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lIns="90338" tIns="45173" rIns="90338" bIns="45173" rtlCol="0" anchor="ctr"/>
          <a:lstStyle/>
          <a:p>
            <a:pPr algn="ctr" defTabSz="451687"/>
            <a:endParaRPr lang="en-US" dirty="0">
              <a:solidFill>
                <a:srgbClr val="00467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0338" tIns="45173" rIns="90338" bIns="45173"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53"/>
            <a:ext cx="8229600" cy="4525963"/>
          </a:xfrm>
          <a:prstGeom prst="rect">
            <a:avLst/>
          </a:prstGeom>
        </p:spPr>
        <p:txBody>
          <a:bodyPr vert="horz" lIns="90338" tIns="45173" rIns="90338" bIns="4517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83774" y="6364672"/>
            <a:ext cx="431800" cy="276054"/>
          </a:xfrm>
          <a:prstGeom prst="rect">
            <a:avLst/>
          </a:prstGeom>
          <a:noFill/>
        </p:spPr>
        <p:txBody>
          <a:bodyPr wrap="square" lIns="90338" tIns="45173" rIns="90338" bIns="45173" rtlCol="0">
            <a:spAutoFit/>
          </a:bodyPr>
          <a:lstStyle/>
          <a:p>
            <a:pPr algn="r" defTabSz="451687"/>
            <a:fld id="{7D83ED42-5E04-5245-8AE1-15A9E15586A4}" type="slidenum">
              <a:rPr lang="en-US" sz="1200" smtClean="0">
                <a:solidFill>
                  <a:srgbClr val="FFFFFF"/>
                </a:solidFill>
              </a:rPr>
              <a:pPr algn="r" defTabSz="451687"/>
              <a:t>‹#›</a:t>
            </a:fld>
            <a:endParaRPr lang="en-US" sz="1200" dirty="0">
              <a:solidFill>
                <a:srgbClr val="FFFFFF"/>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5576" y="6334102"/>
            <a:ext cx="1098949" cy="338138"/>
          </a:xfrm>
          <a:prstGeom prst="rect">
            <a:avLst/>
          </a:prstGeom>
        </p:spPr>
      </p:pic>
      <p:sp>
        <p:nvSpPr>
          <p:cNvPr id="8" name="TextBox 7"/>
          <p:cNvSpPr txBox="1"/>
          <p:nvPr userDrawn="1"/>
        </p:nvSpPr>
        <p:spPr>
          <a:xfrm>
            <a:off x="4008432" y="6384697"/>
            <a:ext cx="3526077" cy="276054"/>
          </a:xfrm>
          <a:prstGeom prst="rect">
            <a:avLst/>
          </a:prstGeom>
          <a:noFill/>
        </p:spPr>
        <p:txBody>
          <a:bodyPr wrap="square" lIns="90338" tIns="45173" rIns="90338" bIns="45173" rtlCol="0">
            <a:spAutoFit/>
          </a:bodyPr>
          <a:lstStyle/>
          <a:p>
            <a:pPr defTabSz="451687"/>
            <a:r>
              <a:rPr lang="en-US" sz="1200" i="1" dirty="0">
                <a:solidFill>
                  <a:srgbClr val="A79C94"/>
                </a:solidFill>
              </a:rPr>
              <a:t>America Forward is a Nonpartisan Policy Initiative of</a:t>
            </a: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02882" y="6413394"/>
            <a:ext cx="1283918" cy="171646"/>
          </a:xfrm>
          <a:prstGeom prst="rect">
            <a:avLst/>
          </a:prstGeom>
        </p:spPr>
      </p:pic>
    </p:spTree>
    <p:extLst>
      <p:ext uri="{BB962C8B-B14F-4D97-AF65-F5344CB8AC3E}">
        <p14:creationId xmlns:p14="http://schemas.microsoft.com/office/powerpoint/2010/main" val="18396486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451687" rtl="0" eaLnBrk="1" latinLnBrk="0" hangingPunct="1">
        <a:spcBef>
          <a:spcPct val="0"/>
        </a:spcBef>
        <a:buNone/>
        <a:defRPr sz="3200" kern="1200">
          <a:solidFill>
            <a:srgbClr val="00467F"/>
          </a:solidFill>
          <a:latin typeface="+mj-lt"/>
          <a:ea typeface="+mj-ea"/>
          <a:cs typeface="+mj-cs"/>
        </a:defRPr>
      </a:lvl1pPr>
    </p:titleStyle>
    <p:bodyStyle>
      <a:lvl1pPr marL="252932" indent="-252932" algn="l" defTabSz="451687" rtl="0" eaLnBrk="1" latinLnBrk="0" hangingPunct="1">
        <a:lnSpc>
          <a:spcPct val="100000"/>
        </a:lnSpc>
        <a:spcBef>
          <a:spcPts val="1200"/>
        </a:spcBef>
        <a:buFont typeface="Arial"/>
        <a:buChar char="•"/>
        <a:defRPr sz="1400" kern="1200">
          <a:solidFill>
            <a:schemeClr val="tx1"/>
          </a:solidFill>
          <a:latin typeface="+mn-lt"/>
          <a:ea typeface="+mn-ea"/>
          <a:cs typeface="+mn-cs"/>
        </a:defRPr>
      </a:lvl1pPr>
      <a:lvl2pPr marL="460712" indent="-189716" algn="l" defTabSz="451687" rtl="0" eaLnBrk="1" latinLnBrk="0" hangingPunct="1">
        <a:spcBef>
          <a:spcPts val="600"/>
        </a:spcBef>
        <a:buFont typeface="Arial"/>
        <a:buChar char="•"/>
        <a:defRPr sz="1400" kern="1200">
          <a:solidFill>
            <a:schemeClr val="tx1"/>
          </a:solidFill>
          <a:latin typeface="+mn-lt"/>
          <a:ea typeface="+mn-ea"/>
          <a:cs typeface="+mn-cs"/>
        </a:defRPr>
      </a:lvl2pPr>
      <a:lvl3pPr marL="677525" indent="-225868" algn="l" defTabSz="451687" rtl="0" eaLnBrk="1" latinLnBrk="0" hangingPunct="1">
        <a:spcBef>
          <a:spcPct val="20000"/>
        </a:spcBef>
        <a:buFont typeface="Arial"/>
        <a:buChar char="•"/>
        <a:defRPr sz="1400" kern="1200">
          <a:solidFill>
            <a:schemeClr val="tx1"/>
          </a:solidFill>
          <a:latin typeface="+mn-lt"/>
          <a:ea typeface="+mn-ea"/>
          <a:cs typeface="+mn-cs"/>
        </a:defRPr>
      </a:lvl3pPr>
      <a:lvl4pPr marL="858186" indent="-225868" algn="l" defTabSz="451687" rtl="0" eaLnBrk="1" latinLnBrk="0" hangingPunct="1">
        <a:spcBef>
          <a:spcPct val="20000"/>
        </a:spcBef>
        <a:buFont typeface="Arial"/>
        <a:buChar char="•"/>
        <a:defRPr sz="1400" kern="1200">
          <a:solidFill>
            <a:schemeClr val="tx1"/>
          </a:solidFill>
          <a:latin typeface="+mn-lt"/>
          <a:ea typeface="+mn-ea"/>
          <a:cs typeface="+mn-cs"/>
        </a:defRPr>
      </a:lvl4pPr>
      <a:lvl5pPr marL="1038845" indent="-225868" algn="l" defTabSz="451687" rtl="0" eaLnBrk="1" latinLnBrk="0" hangingPunct="1">
        <a:spcBef>
          <a:spcPct val="20000"/>
        </a:spcBef>
        <a:buFont typeface="Arial"/>
        <a:buChar char="•"/>
        <a:defRPr sz="1400" kern="1200">
          <a:solidFill>
            <a:schemeClr val="tx1"/>
          </a:solidFill>
          <a:latin typeface="+mn-lt"/>
          <a:ea typeface="+mn-ea"/>
          <a:cs typeface="+mn-cs"/>
        </a:defRPr>
      </a:lvl5pPr>
      <a:lvl6pPr marL="2484208" indent="-225868" algn="l" defTabSz="451687" rtl="0" eaLnBrk="1" latinLnBrk="0" hangingPunct="1">
        <a:spcBef>
          <a:spcPct val="20000"/>
        </a:spcBef>
        <a:buFont typeface="Arial"/>
        <a:buChar char="•"/>
        <a:defRPr sz="2000" kern="1200">
          <a:solidFill>
            <a:schemeClr val="tx1"/>
          </a:solidFill>
          <a:latin typeface="+mn-lt"/>
          <a:ea typeface="+mn-ea"/>
          <a:cs typeface="+mn-cs"/>
        </a:defRPr>
      </a:lvl6pPr>
      <a:lvl7pPr marL="2935882" indent="-225868" algn="l" defTabSz="451687" rtl="0" eaLnBrk="1" latinLnBrk="0" hangingPunct="1">
        <a:spcBef>
          <a:spcPct val="20000"/>
        </a:spcBef>
        <a:buFont typeface="Arial"/>
        <a:buChar char="•"/>
        <a:defRPr sz="2000" kern="1200">
          <a:solidFill>
            <a:schemeClr val="tx1"/>
          </a:solidFill>
          <a:latin typeface="+mn-lt"/>
          <a:ea typeface="+mn-ea"/>
          <a:cs typeface="+mn-cs"/>
        </a:defRPr>
      </a:lvl7pPr>
      <a:lvl8pPr marL="3387552" indent="-225868" algn="l" defTabSz="451687" rtl="0" eaLnBrk="1" latinLnBrk="0" hangingPunct="1">
        <a:spcBef>
          <a:spcPct val="20000"/>
        </a:spcBef>
        <a:buFont typeface="Arial"/>
        <a:buChar char="•"/>
        <a:defRPr sz="2000" kern="1200">
          <a:solidFill>
            <a:schemeClr val="tx1"/>
          </a:solidFill>
          <a:latin typeface="+mn-lt"/>
          <a:ea typeface="+mn-ea"/>
          <a:cs typeface="+mn-cs"/>
        </a:defRPr>
      </a:lvl8pPr>
      <a:lvl9pPr marL="3839229" indent="-225868" algn="l" defTabSz="4516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1687" rtl="0" eaLnBrk="1" latinLnBrk="0" hangingPunct="1">
        <a:defRPr sz="1800" kern="1200">
          <a:solidFill>
            <a:schemeClr val="tx1"/>
          </a:solidFill>
          <a:latin typeface="+mn-lt"/>
          <a:ea typeface="+mn-ea"/>
          <a:cs typeface="+mn-cs"/>
        </a:defRPr>
      </a:lvl1pPr>
      <a:lvl2pPr marL="451687" algn="l" defTabSz="451687" rtl="0" eaLnBrk="1" latinLnBrk="0" hangingPunct="1">
        <a:defRPr sz="1800" kern="1200">
          <a:solidFill>
            <a:schemeClr val="tx1"/>
          </a:solidFill>
          <a:latin typeface="+mn-lt"/>
          <a:ea typeface="+mn-ea"/>
          <a:cs typeface="+mn-cs"/>
        </a:defRPr>
      </a:lvl2pPr>
      <a:lvl3pPr marL="903369" algn="l" defTabSz="451687" rtl="0" eaLnBrk="1" latinLnBrk="0" hangingPunct="1">
        <a:defRPr sz="1800" kern="1200">
          <a:solidFill>
            <a:schemeClr val="tx1"/>
          </a:solidFill>
          <a:latin typeface="+mn-lt"/>
          <a:ea typeface="+mn-ea"/>
          <a:cs typeface="+mn-cs"/>
        </a:defRPr>
      </a:lvl3pPr>
      <a:lvl4pPr marL="1355029" algn="l" defTabSz="451687" rtl="0" eaLnBrk="1" latinLnBrk="0" hangingPunct="1">
        <a:defRPr sz="1800" kern="1200">
          <a:solidFill>
            <a:schemeClr val="tx1"/>
          </a:solidFill>
          <a:latin typeface="+mn-lt"/>
          <a:ea typeface="+mn-ea"/>
          <a:cs typeface="+mn-cs"/>
        </a:defRPr>
      </a:lvl4pPr>
      <a:lvl5pPr marL="1806699" algn="l" defTabSz="451687" rtl="0" eaLnBrk="1" latinLnBrk="0" hangingPunct="1">
        <a:defRPr sz="1800" kern="1200">
          <a:solidFill>
            <a:schemeClr val="tx1"/>
          </a:solidFill>
          <a:latin typeface="+mn-lt"/>
          <a:ea typeface="+mn-ea"/>
          <a:cs typeface="+mn-cs"/>
        </a:defRPr>
      </a:lvl5pPr>
      <a:lvl6pPr marL="2258370" algn="l" defTabSz="451687" rtl="0" eaLnBrk="1" latinLnBrk="0" hangingPunct="1">
        <a:defRPr sz="1800" kern="1200">
          <a:solidFill>
            <a:schemeClr val="tx1"/>
          </a:solidFill>
          <a:latin typeface="+mn-lt"/>
          <a:ea typeface="+mn-ea"/>
          <a:cs typeface="+mn-cs"/>
        </a:defRPr>
      </a:lvl6pPr>
      <a:lvl7pPr marL="2710040" algn="l" defTabSz="451687" rtl="0" eaLnBrk="1" latinLnBrk="0" hangingPunct="1">
        <a:defRPr sz="1800" kern="1200">
          <a:solidFill>
            <a:schemeClr val="tx1"/>
          </a:solidFill>
          <a:latin typeface="+mn-lt"/>
          <a:ea typeface="+mn-ea"/>
          <a:cs typeface="+mn-cs"/>
        </a:defRPr>
      </a:lvl7pPr>
      <a:lvl8pPr marL="3161716" algn="l" defTabSz="451687" rtl="0" eaLnBrk="1" latinLnBrk="0" hangingPunct="1">
        <a:defRPr sz="1800" kern="1200">
          <a:solidFill>
            <a:schemeClr val="tx1"/>
          </a:solidFill>
          <a:latin typeface="+mn-lt"/>
          <a:ea typeface="+mn-ea"/>
          <a:cs typeface="+mn-cs"/>
        </a:defRPr>
      </a:lvl8pPr>
      <a:lvl9pPr marL="3613390" algn="l" defTabSz="4516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nline image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descr="Third Sector Capital Part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482" y="1828801"/>
            <a:ext cx="3898374" cy="8425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2775" y="3419783"/>
            <a:ext cx="7995481" cy="2554545"/>
          </a:xfrm>
          <a:prstGeom prst="rect">
            <a:avLst/>
          </a:prstGeom>
          <a:noFill/>
        </p:spPr>
        <p:txBody>
          <a:bodyPr wrap="square" rtlCol="0">
            <a:spAutoFit/>
          </a:bodyPr>
          <a:lstStyle/>
          <a:p>
            <a:pPr algn="ctr"/>
            <a:r>
              <a:rPr lang="en-US" sz="3400" b="1" dirty="0">
                <a:solidFill>
                  <a:srgbClr val="00467F"/>
                </a:solidFill>
              </a:rPr>
              <a:t>Implementing Pay for Performance in Workforce Development: </a:t>
            </a:r>
          </a:p>
          <a:p>
            <a:pPr algn="ctr"/>
            <a:r>
              <a:rPr lang="en-US" sz="3400" b="1" dirty="0">
                <a:solidFill>
                  <a:srgbClr val="00467F"/>
                </a:solidFill>
              </a:rPr>
              <a:t>Insights from the Field</a:t>
            </a:r>
          </a:p>
          <a:p>
            <a:pPr algn="ctr"/>
            <a:endParaRPr lang="en-US" sz="3400" b="1" dirty="0">
              <a:solidFill>
                <a:srgbClr val="00467F"/>
              </a:solidFill>
            </a:endParaRPr>
          </a:p>
          <a:p>
            <a:pPr algn="ctr"/>
            <a:r>
              <a:rPr lang="en-US" sz="2400" b="1" dirty="0">
                <a:solidFill>
                  <a:srgbClr val="00467F"/>
                </a:solidFill>
              </a:rPr>
              <a:t>February 23, 2018 </a:t>
            </a:r>
            <a:endParaRPr lang="en-US" sz="2400" dirty="0">
              <a:solidFill>
                <a:srgbClr val="00467F"/>
              </a:solidFill>
            </a:endParaRPr>
          </a:p>
        </p:txBody>
      </p:sp>
      <p:pic>
        <p:nvPicPr>
          <p:cNvPr id="11" name="Picture 10"/>
          <p:cNvPicPr>
            <a:picLocks noChangeAspect="1"/>
          </p:cNvPicPr>
          <p:nvPr/>
        </p:nvPicPr>
        <p:blipFill>
          <a:blip r:embed="rId4"/>
          <a:stretch>
            <a:fillRect/>
          </a:stretch>
        </p:blipFill>
        <p:spPr>
          <a:xfrm>
            <a:off x="990600" y="1600200"/>
            <a:ext cx="2821779" cy="914400"/>
          </a:xfrm>
          <a:prstGeom prst="rect">
            <a:avLst/>
          </a:prstGeom>
        </p:spPr>
      </p:pic>
    </p:spTree>
    <p:extLst>
      <p:ext uri="{BB962C8B-B14F-4D97-AF65-F5344CB8AC3E}">
        <p14:creationId xmlns:p14="http://schemas.microsoft.com/office/powerpoint/2010/main" val="32933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2400" dirty="0"/>
              <a:t>How can workforce development think about incentivizing 2Gen solutions as part of our Pay for Performance efforts?</a:t>
            </a:r>
          </a:p>
          <a:p>
            <a:endParaRPr lang="en-US" sz="2400" dirty="0"/>
          </a:p>
          <a:p>
            <a:r>
              <a:rPr lang="en-US" sz="2400" dirty="0"/>
              <a:t>Are there any “lessons learned” around data sharing you can share from your own Pay for Performance work?</a:t>
            </a:r>
          </a:p>
          <a:p>
            <a:endParaRPr lang="en-US" sz="2400" dirty="0"/>
          </a:p>
          <a:p>
            <a:r>
              <a:rPr lang="en-US" sz="2400" dirty="0"/>
              <a:t>How can we, workforce development and organizations which serve children and families, tackle data sharing issues together?</a:t>
            </a:r>
          </a:p>
        </p:txBody>
      </p:sp>
      <p:sp>
        <p:nvSpPr>
          <p:cNvPr id="4" name="Text Placeholder 3"/>
          <p:cNvSpPr>
            <a:spLocks noGrp="1"/>
          </p:cNvSpPr>
          <p:nvPr>
            <p:ph type="body" sz="quarter" idx="19"/>
          </p:nvPr>
        </p:nvSpPr>
        <p:spPr/>
        <p:txBody>
          <a:bodyPr/>
          <a:lstStyle/>
          <a:p>
            <a:endParaRPr lang="en-US" dirty="0"/>
          </a:p>
        </p:txBody>
      </p:sp>
      <p:sp>
        <p:nvSpPr>
          <p:cNvPr id="5" name="Title 4"/>
          <p:cNvSpPr>
            <a:spLocks noGrp="1"/>
          </p:cNvSpPr>
          <p:nvPr>
            <p:ph type="title"/>
          </p:nvPr>
        </p:nvSpPr>
        <p:spPr/>
        <p:txBody>
          <a:bodyPr/>
          <a:lstStyle/>
          <a:p>
            <a:r>
              <a:rPr lang="en-US" dirty="0"/>
              <a:t>Items for Group Consideration</a:t>
            </a:r>
          </a:p>
        </p:txBody>
      </p:sp>
      <p:sp>
        <p:nvSpPr>
          <p:cNvPr id="6" name="Date Placeholder 5"/>
          <p:cNvSpPr>
            <a:spLocks noGrp="1"/>
          </p:cNvSpPr>
          <p:nvPr>
            <p:ph type="dt" sz="half" idx="20"/>
          </p:nvPr>
        </p:nvSpPr>
        <p:spPr/>
        <p:txBody>
          <a:bodyPr/>
          <a:lstStyle/>
          <a:p>
            <a:fld id="{F974FF8A-5B20-4652-B9DB-E24AC82DDA0D}" type="datetime1">
              <a:rPr lang="en-US" smtClean="0"/>
              <a:t>3/5/2018</a:t>
            </a:fld>
            <a:endParaRPr lang="en-US" dirty="0"/>
          </a:p>
        </p:txBody>
      </p:sp>
      <p:sp>
        <p:nvSpPr>
          <p:cNvPr id="7" name="Footer Placeholder 6"/>
          <p:cNvSpPr>
            <a:spLocks noGrp="1"/>
          </p:cNvSpPr>
          <p:nvPr>
            <p:ph type="ftr" sz="quarter" idx="21"/>
          </p:nvPr>
        </p:nvSpPr>
        <p:spPr/>
        <p:txBody>
          <a:bodyPr/>
          <a:lstStyle/>
          <a:p>
            <a:r>
              <a:rPr lang="en-US"/>
              <a:t>BOSTON | SAN FRANCISCO | WASHINGTON DC          © THIRD SECTOR CAPITAL PARTNERS, INC.</a:t>
            </a:r>
            <a:endParaRPr lang="en-US" dirty="0"/>
          </a:p>
        </p:txBody>
      </p:sp>
      <p:sp>
        <p:nvSpPr>
          <p:cNvPr id="8" name="Slide Number Placeholder 7"/>
          <p:cNvSpPr>
            <a:spLocks noGrp="1"/>
          </p:cNvSpPr>
          <p:nvPr>
            <p:ph type="sldNum" sz="quarter" idx="22"/>
          </p:nvPr>
        </p:nvSpPr>
        <p:spPr/>
        <p:txBody>
          <a:bodyPr/>
          <a:lstStyle/>
          <a:p>
            <a:fld id="{DA0793FB-C4C3-534D-8179-FE2E76B41AD2}" type="slidenum">
              <a:rPr lang="en-US" smtClean="0"/>
              <a:pPr/>
              <a:t>9</a:t>
            </a:fld>
            <a:endParaRPr lang="en-US" dirty="0"/>
          </a:p>
        </p:txBody>
      </p:sp>
      <p:pic>
        <p:nvPicPr>
          <p:cNvPr id="9" name="Picture 8"/>
          <p:cNvPicPr>
            <a:picLocks noChangeAspect="1"/>
          </p:cNvPicPr>
          <p:nvPr/>
        </p:nvPicPr>
        <p:blipFill>
          <a:blip r:embed="rId2"/>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27662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r>
              <a:rPr lang="en-US" sz="1600" i="1" dirty="0">
                <a:latin typeface="+mj-lt"/>
                <a:ea typeface="MS PGothic" charset="0"/>
                <a:cs typeface="Arial" charset="0"/>
              </a:rPr>
              <a:t>This presentation contains confidential, proprietary, copyright and/or trade secret information of Third Sector Capital Partners that may not be reproduced, disclosed to anyone, or used for the benefit of anyone other than Third Sector Capital Partners unless expressly authorized in writing by an executive officer of Third Sector Capital Partners.</a:t>
            </a:r>
            <a:endParaRPr lang="en-US" sz="1600" dirty="0">
              <a:latin typeface="+mj-lt"/>
            </a:endParaRPr>
          </a:p>
        </p:txBody>
      </p:sp>
      <p:sp>
        <p:nvSpPr>
          <p:cNvPr id="3" name="Title 2"/>
          <p:cNvSpPr>
            <a:spLocks noGrp="1"/>
          </p:cNvSpPr>
          <p:nvPr>
            <p:ph type="title"/>
          </p:nvPr>
        </p:nvSpPr>
        <p:spPr/>
        <p:txBody>
          <a:bodyPr/>
          <a:lstStyle/>
          <a:p>
            <a:r>
              <a:rPr lang="en-US" dirty="0"/>
              <a:t>Disclosure</a:t>
            </a:r>
          </a:p>
        </p:txBody>
      </p:sp>
      <p:sp>
        <p:nvSpPr>
          <p:cNvPr id="4" name="Date Placeholder 3"/>
          <p:cNvSpPr>
            <a:spLocks noGrp="1"/>
          </p:cNvSpPr>
          <p:nvPr>
            <p:ph type="dt" sz="half" idx="15"/>
          </p:nvPr>
        </p:nvSpPr>
        <p:spPr/>
        <p:txBody>
          <a:bodyPr/>
          <a:lstStyle/>
          <a:p>
            <a:fld id="{3715922E-9559-459E-AC33-156B6A481853}" type="datetime1">
              <a:rPr lang="en-US" smtClean="0"/>
              <a:t>3/5/2018</a:t>
            </a:fld>
            <a:endParaRPr lang="en-US"/>
          </a:p>
        </p:txBody>
      </p:sp>
      <p:sp>
        <p:nvSpPr>
          <p:cNvPr id="5" name="Footer Placeholder 4"/>
          <p:cNvSpPr>
            <a:spLocks noGrp="1"/>
          </p:cNvSpPr>
          <p:nvPr>
            <p:ph type="ftr" sz="quarter" idx="16"/>
          </p:nvPr>
        </p:nvSpPr>
        <p:spPr/>
        <p:txBody>
          <a:bodyPr/>
          <a:lstStyle/>
          <a:p>
            <a:r>
              <a:rPr lang="en-US"/>
              <a:t>BOSTON | SAN FRANCISCO | WASHINGTON DC          © THIRD SECTOR CAPITAL PARTNERS, INC.</a:t>
            </a:r>
            <a:endParaRPr lang="en-US" dirty="0"/>
          </a:p>
        </p:txBody>
      </p:sp>
      <p:sp>
        <p:nvSpPr>
          <p:cNvPr id="6" name="Slide Number Placeholder 5"/>
          <p:cNvSpPr>
            <a:spLocks noGrp="1"/>
          </p:cNvSpPr>
          <p:nvPr>
            <p:ph type="sldNum" sz="quarter" idx="17"/>
          </p:nvPr>
        </p:nvSpPr>
        <p:spPr/>
        <p:txBody>
          <a:bodyPr/>
          <a:lstStyle/>
          <a:p>
            <a:fld id="{DA0793FB-C4C3-534D-8179-FE2E76B41AD2}" type="slidenum">
              <a:rPr lang="en-US" smtClean="0"/>
              <a:pPr/>
              <a:t>10</a:t>
            </a:fld>
            <a:endParaRPr lang="en-US"/>
          </a:p>
        </p:txBody>
      </p:sp>
      <p:sp>
        <p:nvSpPr>
          <p:cNvPr id="8" name="Title 4"/>
          <p:cNvSpPr txBox="1">
            <a:spLocks/>
          </p:cNvSpPr>
          <p:nvPr/>
        </p:nvSpPr>
        <p:spPr bwMode="auto">
          <a:xfrm>
            <a:off x="606552" y="3625954"/>
            <a:ext cx="7927848" cy="224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2000" b="1" kern="1200" baseline="0">
                <a:solidFill>
                  <a:schemeClr val="tx1"/>
                </a:solidFill>
                <a:latin typeface="Arial"/>
                <a:ea typeface="MS PGothic" pitchFamily="34" charset="-128"/>
                <a:cs typeface="Arial"/>
              </a:defRPr>
            </a:lvl1pPr>
            <a:lvl2pPr algn="l" defTabSz="457200" rtl="0" eaLnBrk="1" fontAlgn="base" hangingPunct="1">
              <a:spcBef>
                <a:spcPct val="0"/>
              </a:spcBef>
              <a:spcAft>
                <a:spcPct val="0"/>
              </a:spcAft>
              <a:defRPr sz="2000" b="1">
                <a:solidFill>
                  <a:schemeClr val="tx1"/>
                </a:solidFill>
                <a:latin typeface="News Gothic MT" charset="0"/>
                <a:ea typeface="MS PGothic" pitchFamily="34" charset="-128"/>
                <a:cs typeface="ＭＳ Ｐゴシック" charset="0"/>
              </a:defRPr>
            </a:lvl2pPr>
            <a:lvl3pPr algn="l" defTabSz="457200" rtl="0" eaLnBrk="1" fontAlgn="base" hangingPunct="1">
              <a:spcBef>
                <a:spcPct val="0"/>
              </a:spcBef>
              <a:spcAft>
                <a:spcPct val="0"/>
              </a:spcAft>
              <a:defRPr sz="2000" b="1">
                <a:solidFill>
                  <a:schemeClr val="tx1"/>
                </a:solidFill>
                <a:latin typeface="News Gothic MT" charset="0"/>
                <a:ea typeface="MS PGothic" pitchFamily="34" charset="-128"/>
                <a:cs typeface="ＭＳ Ｐゴシック" charset="0"/>
              </a:defRPr>
            </a:lvl3pPr>
            <a:lvl4pPr algn="l" defTabSz="457200" rtl="0" eaLnBrk="1" fontAlgn="base" hangingPunct="1">
              <a:spcBef>
                <a:spcPct val="0"/>
              </a:spcBef>
              <a:spcAft>
                <a:spcPct val="0"/>
              </a:spcAft>
              <a:defRPr sz="2000" b="1">
                <a:solidFill>
                  <a:schemeClr val="tx1"/>
                </a:solidFill>
                <a:latin typeface="News Gothic MT" charset="0"/>
                <a:ea typeface="MS PGothic" pitchFamily="34" charset="-128"/>
                <a:cs typeface="ＭＳ Ｐゴシック" charset="0"/>
              </a:defRPr>
            </a:lvl4pPr>
            <a:lvl5pPr algn="l" defTabSz="457200" rtl="0" eaLnBrk="1" fontAlgn="base" hangingPunct="1">
              <a:spcBef>
                <a:spcPct val="0"/>
              </a:spcBef>
              <a:spcAft>
                <a:spcPct val="0"/>
              </a:spcAft>
              <a:defRPr sz="2000" b="1">
                <a:solidFill>
                  <a:schemeClr val="tx1"/>
                </a:solidFill>
                <a:latin typeface="News Gothic MT" charset="0"/>
                <a:ea typeface="MS PGothic" pitchFamily="34" charset="-128"/>
                <a:cs typeface="ＭＳ Ｐゴシック" charset="0"/>
              </a:defRPr>
            </a:lvl5pPr>
            <a:lvl6pPr marL="457200" algn="l" defTabSz="457200" rtl="0" eaLnBrk="1" fontAlgn="base" hangingPunct="1">
              <a:spcBef>
                <a:spcPct val="0"/>
              </a:spcBef>
              <a:spcAft>
                <a:spcPct val="0"/>
              </a:spcAft>
              <a:defRPr sz="2800" b="1">
                <a:solidFill>
                  <a:schemeClr val="tx1"/>
                </a:solidFill>
                <a:latin typeface="Constantia"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chemeClr val="tx1"/>
                </a:solidFill>
                <a:latin typeface="Constantia"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chemeClr val="tx1"/>
                </a:solidFill>
                <a:latin typeface="Constantia"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chemeClr val="tx1"/>
                </a:solidFill>
                <a:latin typeface="Constantia" charset="0"/>
                <a:ea typeface="ＭＳ Ｐゴシック" charset="0"/>
                <a:cs typeface="ＭＳ Ｐゴシック" charset="0"/>
              </a:defRPr>
            </a:lvl9pPr>
          </a:lstStyle>
          <a:p>
            <a:pPr algn="ctr"/>
            <a:r>
              <a:rPr lang="en-US" sz="2800" dirty="0">
                <a:latin typeface="+mj-lt"/>
              </a:rPr>
              <a:t>Third Sector Capital Partners, Inc.</a:t>
            </a:r>
            <a:br>
              <a:rPr lang="en-US" sz="2200" dirty="0">
                <a:latin typeface="+mj-lt"/>
              </a:rPr>
            </a:br>
            <a:r>
              <a:rPr lang="en-US" sz="2200" dirty="0">
                <a:latin typeface="+mj-lt"/>
              </a:rPr>
              <a:t>Boston </a:t>
            </a:r>
            <a:r>
              <a:rPr lang="en-US" sz="2200" dirty="0">
                <a:latin typeface="+mj-lt"/>
                <a:sym typeface="Symbol" panose="05050102010706020507" pitchFamily="18" charset="2"/>
              </a:rPr>
              <a:t> San Francisco  Washington, D.C.</a:t>
            </a:r>
            <a:br>
              <a:rPr lang="en-US" dirty="0">
                <a:latin typeface="+mj-lt"/>
              </a:rPr>
            </a:br>
            <a:r>
              <a:rPr lang="en-US" sz="2200" dirty="0">
                <a:latin typeface="+mj-lt"/>
              </a:rPr>
              <a:t>info@thirdsectorcap.org | www.thirdsectorcap.org </a:t>
            </a:r>
          </a:p>
        </p:txBody>
      </p:sp>
      <p:cxnSp>
        <p:nvCxnSpPr>
          <p:cNvPr id="9" name="Straight Connector 8"/>
          <p:cNvCxnSpPr/>
          <p:nvPr/>
        </p:nvCxnSpPr>
        <p:spPr>
          <a:xfrm>
            <a:off x="0" y="4343400"/>
            <a:ext cx="9144000" cy="0"/>
          </a:xfrm>
          <a:prstGeom prst="line">
            <a:avLst/>
          </a:prstGeom>
          <a:ln w="635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23416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691136" y="1063534"/>
            <a:ext cx="5761770" cy="338554"/>
          </a:xfrm>
        </p:spPr>
        <p:txBody>
          <a:bodyPr/>
          <a:lstStyle/>
          <a:p>
            <a:r>
              <a:rPr lang="en-US" sz="1600" dirty="0"/>
              <a:t>Workforce Innovation and Opportunity Act (WIOA) P4P Provisions</a:t>
            </a:r>
          </a:p>
        </p:txBody>
      </p:sp>
      <p:sp>
        <p:nvSpPr>
          <p:cNvPr id="5" name="Title 4"/>
          <p:cNvSpPr>
            <a:spLocks noGrp="1"/>
          </p:cNvSpPr>
          <p:nvPr>
            <p:ph type="title"/>
          </p:nvPr>
        </p:nvSpPr>
        <p:spPr>
          <a:xfrm>
            <a:off x="608076" y="152402"/>
            <a:ext cx="8154924" cy="789708"/>
          </a:xfrm>
        </p:spPr>
        <p:txBody>
          <a:bodyPr/>
          <a:lstStyle/>
          <a:p>
            <a:r>
              <a:rPr lang="en-US" dirty="0"/>
              <a:t>New workforce legislation incentivizes states to structure outcomes-oriented “P4P” contracts to achieve longer-term, high-bar outcomes </a:t>
            </a:r>
          </a:p>
        </p:txBody>
      </p:sp>
      <p:sp>
        <p:nvSpPr>
          <p:cNvPr id="7" name="Slide Number Placeholder 6"/>
          <p:cNvSpPr>
            <a:spLocks noGrp="1"/>
          </p:cNvSpPr>
          <p:nvPr>
            <p:ph type="sldNum" sz="quarter" idx="22"/>
          </p:nvPr>
        </p:nvSpPr>
        <p:spPr/>
        <p:txBody>
          <a:bodyPr/>
          <a:lstStyle/>
          <a:p>
            <a:fld id="{7BFB3D20-81A3-47D6-A1DD-60959105F4B6}" type="slidenum">
              <a:rPr lang="en-US" smtClean="0"/>
              <a:pPr/>
              <a:t>1</a:t>
            </a:fld>
            <a:endParaRPr lang="en-US" dirty="0"/>
          </a:p>
        </p:txBody>
      </p:sp>
      <p:sp>
        <p:nvSpPr>
          <p:cNvPr id="29" name="Footer Placeholder 28"/>
          <p:cNvSpPr>
            <a:spLocks noGrp="1"/>
          </p:cNvSpPr>
          <p:nvPr>
            <p:ph type="ftr" sz="quarter" idx="21"/>
          </p:nvPr>
        </p:nvSpPr>
        <p:spPr/>
        <p:txBody>
          <a:bodyPr/>
          <a:lstStyle/>
          <a:p>
            <a:pPr>
              <a:defRPr/>
            </a:pPr>
            <a:r>
              <a:rPr lang="en-US" dirty="0">
                <a:latin typeface="+mn-lt"/>
              </a:rPr>
              <a:t>BOSTON | SAN FRANCISCO | WASHINGTON DC          © THIRD SECTOR CAPITAL PARTNERS, INC.</a:t>
            </a:r>
          </a:p>
        </p:txBody>
      </p:sp>
      <p:sp>
        <p:nvSpPr>
          <p:cNvPr id="30" name="Freeform 65">
            <a:extLst>
              <a:ext uri="{FF2B5EF4-FFF2-40B4-BE49-F238E27FC236}">
                <a16:creationId xmlns:a16="http://schemas.microsoft.com/office/drawing/2014/main" id="{2817AC87-B601-4DFA-A61A-60616FD0E2C7}"/>
              </a:ext>
            </a:extLst>
          </p:cNvPr>
          <p:cNvSpPr>
            <a:spLocks noEditPoints="1"/>
          </p:cNvSpPr>
          <p:nvPr>
            <p:custDataLst>
              <p:tags r:id="rId1"/>
            </p:custDataLst>
          </p:nvPr>
        </p:nvSpPr>
        <p:spPr bwMode="auto">
          <a:xfrm>
            <a:off x="4914429" y="3595079"/>
            <a:ext cx="515252" cy="512091"/>
          </a:xfrm>
          <a:custGeom>
            <a:avLst/>
            <a:gdLst>
              <a:gd name="T0" fmla="*/ 64 w 138"/>
              <a:gd name="T1" fmla="*/ 59 h 137"/>
              <a:gd name="T2" fmla="*/ 68 w 138"/>
              <a:gd name="T3" fmla="*/ 62 h 137"/>
              <a:gd name="T4" fmla="*/ 68 w 138"/>
              <a:gd name="T5" fmla="*/ 56 h 137"/>
              <a:gd name="T6" fmla="*/ 64 w 138"/>
              <a:gd name="T7" fmla="*/ 59 h 137"/>
              <a:gd name="T8" fmla="*/ 71 w 138"/>
              <a:gd name="T9" fmla="*/ 73 h 137"/>
              <a:gd name="T10" fmla="*/ 71 w 138"/>
              <a:gd name="T11" fmla="*/ 80 h 137"/>
              <a:gd name="T12" fmla="*/ 75 w 138"/>
              <a:gd name="T13" fmla="*/ 76 h 137"/>
              <a:gd name="T14" fmla="*/ 71 w 138"/>
              <a:gd name="T15" fmla="*/ 73 h 137"/>
              <a:gd name="T16" fmla="*/ 104 w 138"/>
              <a:gd name="T17" fmla="*/ 68 h 137"/>
              <a:gd name="T18" fmla="*/ 69 w 138"/>
              <a:gd name="T19" fmla="*/ 34 h 137"/>
              <a:gd name="T20" fmla="*/ 35 w 138"/>
              <a:gd name="T21" fmla="*/ 68 h 137"/>
              <a:gd name="T22" fmla="*/ 69 w 138"/>
              <a:gd name="T23" fmla="*/ 103 h 137"/>
              <a:gd name="T24" fmla="*/ 104 w 138"/>
              <a:gd name="T25" fmla="*/ 68 h 137"/>
              <a:gd name="T26" fmla="*/ 71 w 138"/>
              <a:gd name="T27" fmla="*/ 88 h 137"/>
              <a:gd name="T28" fmla="*/ 71 w 138"/>
              <a:gd name="T29" fmla="*/ 94 h 137"/>
              <a:gd name="T30" fmla="*/ 68 w 138"/>
              <a:gd name="T31" fmla="*/ 94 h 137"/>
              <a:gd name="T32" fmla="*/ 68 w 138"/>
              <a:gd name="T33" fmla="*/ 88 h 137"/>
              <a:gd name="T34" fmla="*/ 52 w 138"/>
              <a:gd name="T35" fmla="*/ 74 h 137"/>
              <a:gd name="T36" fmla="*/ 63 w 138"/>
              <a:gd name="T37" fmla="*/ 74 h 137"/>
              <a:gd name="T38" fmla="*/ 68 w 138"/>
              <a:gd name="T39" fmla="*/ 80 h 137"/>
              <a:gd name="T40" fmla="*/ 68 w 138"/>
              <a:gd name="T41" fmla="*/ 72 h 137"/>
              <a:gd name="T42" fmla="*/ 63 w 138"/>
              <a:gd name="T43" fmla="*/ 71 h 137"/>
              <a:gd name="T44" fmla="*/ 53 w 138"/>
              <a:gd name="T45" fmla="*/ 60 h 137"/>
              <a:gd name="T46" fmla="*/ 68 w 138"/>
              <a:gd name="T47" fmla="*/ 48 h 137"/>
              <a:gd name="T48" fmla="*/ 68 w 138"/>
              <a:gd name="T49" fmla="*/ 43 h 137"/>
              <a:gd name="T50" fmla="*/ 71 w 138"/>
              <a:gd name="T51" fmla="*/ 43 h 137"/>
              <a:gd name="T52" fmla="*/ 71 w 138"/>
              <a:gd name="T53" fmla="*/ 48 h 137"/>
              <a:gd name="T54" fmla="*/ 85 w 138"/>
              <a:gd name="T55" fmla="*/ 60 h 137"/>
              <a:gd name="T56" fmla="*/ 75 w 138"/>
              <a:gd name="T57" fmla="*/ 60 h 137"/>
              <a:gd name="T58" fmla="*/ 71 w 138"/>
              <a:gd name="T59" fmla="*/ 56 h 137"/>
              <a:gd name="T60" fmla="*/ 71 w 138"/>
              <a:gd name="T61" fmla="*/ 62 h 137"/>
              <a:gd name="T62" fmla="*/ 87 w 138"/>
              <a:gd name="T63" fmla="*/ 76 h 137"/>
              <a:gd name="T64" fmla="*/ 71 w 138"/>
              <a:gd name="T65" fmla="*/ 88 h 137"/>
              <a:gd name="T66" fmla="*/ 38 w 138"/>
              <a:gd name="T67" fmla="*/ 29 h 137"/>
              <a:gd name="T68" fmla="*/ 39 w 138"/>
              <a:gd name="T69" fmla="*/ 34 h 137"/>
              <a:gd name="T70" fmla="*/ 56 w 138"/>
              <a:gd name="T71" fmla="*/ 11 h 137"/>
              <a:gd name="T72" fmla="*/ 29 w 138"/>
              <a:gd name="T73" fmla="*/ 5 h 137"/>
              <a:gd name="T74" fmla="*/ 30 w 138"/>
              <a:gd name="T75" fmla="*/ 9 h 137"/>
              <a:gd name="T76" fmla="*/ 0 w 138"/>
              <a:gd name="T77" fmla="*/ 54 h 137"/>
              <a:gd name="T78" fmla="*/ 21 w 138"/>
              <a:gd name="T79" fmla="*/ 54 h 137"/>
              <a:gd name="T80" fmla="*/ 38 w 138"/>
              <a:gd name="T81" fmla="*/ 29 h 137"/>
              <a:gd name="T82" fmla="*/ 117 w 138"/>
              <a:gd name="T83" fmla="*/ 54 h 137"/>
              <a:gd name="T84" fmla="*/ 138 w 138"/>
              <a:gd name="T85" fmla="*/ 54 h 137"/>
              <a:gd name="T86" fmla="*/ 88 w 138"/>
              <a:gd name="T87" fmla="*/ 0 h 137"/>
              <a:gd name="T88" fmla="*/ 88 w 138"/>
              <a:gd name="T89" fmla="*/ 22 h 137"/>
              <a:gd name="T90" fmla="*/ 117 w 138"/>
              <a:gd name="T91" fmla="*/ 54 h 137"/>
              <a:gd name="T92" fmla="*/ 21 w 138"/>
              <a:gd name="T93" fmla="*/ 82 h 137"/>
              <a:gd name="T94" fmla="*/ 0 w 138"/>
              <a:gd name="T95" fmla="*/ 82 h 137"/>
              <a:gd name="T96" fmla="*/ 55 w 138"/>
              <a:gd name="T97" fmla="*/ 137 h 137"/>
              <a:gd name="T98" fmla="*/ 55 w 138"/>
              <a:gd name="T99" fmla="*/ 116 h 137"/>
              <a:gd name="T100" fmla="*/ 21 w 138"/>
              <a:gd name="T101" fmla="*/ 82 h 137"/>
              <a:gd name="T102" fmla="*/ 117 w 138"/>
              <a:gd name="T103" fmla="*/ 82 h 137"/>
              <a:gd name="T104" fmla="*/ 83 w 138"/>
              <a:gd name="T105" fmla="*/ 116 h 137"/>
              <a:gd name="T106" fmla="*/ 83 w 138"/>
              <a:gd name="T107" fmla="*/ 137 h 137"/>
              <a:gd name="T108" fmla="*/ 138 w 138"/>
              <a:gd name="T109" fmla="*/ 82 h 137"/>
              <a:gd name="T110" fmla="*/ 117 w 138"/>
              <a:gd name="T111"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37">
                <a:moveTo>
                  <a:pt x="64" y="59"/>
                </a:moveTo>
                <a:cubicBezTo>
                  <a:pt x="64" y="60"/>
                  <a:pt x="65" y="61"/>
                  <a:pt x="68" y="62"/>
                </a:cubicBezTo>
                <a:cubicBezTo>
                  <a:pt x="68" y="56"/>
                  <a:pt x="68" y="56"/>
                  <a:pt x="68" y="56"/>
                </a:cubicBezTo>
                <a:cubicBezTo>
                  <a:pt x="66" y="56"/>
                  <a:pt x="64" y="57"/>
                  <a:pt x="64" y="59"/>
                </a:cubicBezTo>
                <a:close/>
                <a:moveTo>
                  <a:pt x="71" y="73"/>
                </a:moveTo>
                <a:cubicBezTo>
                  <a:pt x="71" y="80"/>
                  <a:pt x="71" y="80"/>
                  <a:pt x="71" y="80"/>
                </a:cubicBezTo>
                <a:cubicBezTo>
                  <a:pt x="73" y="79"/>
                  <a:pt x="75" y="79"/>
                  <a:pt x="75" y="76"/>
                </a:cubicBezTo>
                <a:cubicBezTo>
                  <a:pt x="75" y="75"/>
                  <a:pt x="74" y="74"/>
                  <a:pt x="71" y="73"/>
                </a:cubicBezTo>
                <a:close/>
                <a:moveTo>
                  <a:pt x="104" y="68"/>
                </a:moveTo>
                <a:cubicBezTo>
                  <a:pt x="104" y="49"/>
                  <a:pt x="88" y="34"/>
                  <a:pt x="69" y="34"/>
                </a:cubicBezTo>
                <a:cubicBezTo>
                  <a:pt x="50" y="34"/>
                  <a:pt x="35" y="49"/>
                  <a:pt x="35" y="68"/>
                </a:cubicBezTo>
                <a:cubicBezTo>
                  <a:pt x="35" y="88"/>
                  <a:pt x="50" y="103"/>
                  <a:pt x="69" y="103"/>
                </a:cubicBezTo>
                <a:cubicBezTo>
                  <a:pt x="88" y="103"/>
                  <a:pt x="104" y="88"/>
                  <a:pt x="104" y="68"/>
                </a:cubicBezTo>
                <a:close/>
                <a:moveTo>
                  <a:pt x="71" y="88"/>
                </a:moveTo>
                <a:cubicBezTo>
                  <a:pt x="71" y="94"/>
                  <a:pt x="71" y="94"/>
                  <a:pt x="71" y="94"/>
                </a:cubicBezTo>
                <a:cubicBezTo>
                  <a:pt x="68" y="94"/>
                  <a:pt x="68" y="94"/>
                  <a:pt x="68" y="94"/>
                </a:cubicBezTo>
                <a:cubicBezTo>
                  <a:pt x="68" y="88"/>
                  <a:pt x="68" y="88"/>
                  <a:pt x="68" y="88"/>
                </a:cubicBezTo>
                <a:cubicBezTo>
                  <a:pt x="56" y="88"/>
                  <a:pt x="52" y="82"/>
                  <a:pt x="52" y="74"/>
                </a:cubicBezTo>
                <a:cubicBezTo>
                  <a:pt x="63" y="74"/>
                  <a:pt x="63" y="74"/>
                  <a:pt x="63" y="74"/>
                </a:cubicBezTo>
                <a:cubicBezTo>
                  <a:pt x="63" y="76"/>
                  <a:pt x="64" y="79"/>
                  <a:pt x="68" y="80"/>
                </a:cubicBezTo>
                <a:cubicBezTo>
                  <a:pt x="68" y="72"/>
                  <a:pt x="68" y="72"/>
                  <a:pt x="68" y="72"/>
                </a:cubicBezTo>
                <a:cubicBezTo>
                  <a:pt x="66" y="72"/>
                  <a:pt x="65" y="71"/>
                  <a:pt x="63" y="71"/>
                </a:cubicBezTo>
                <a:cubicBezTo>
                  <a:pt x="57" y="69"/>
                  <a:pt x="53" y="67"/>
                  <a:pt x="53" y="60"/>
                </a:cubicBezTo>
                <a:cubicBezTo>
                  <a:pt x="53" y="51"/>
                  <a:pt x="61" y="48"/>
                  <a:pt x="68" y="48"/>
                </a:cubicBezTo>
                <a:cubicBezTo>
                  <a:pt x="68" y="43"/>
                  <a:pt x="68" y="43"/>
                  <a:pt x="68" y="43"/>
                </a:cubicBezTo>
                <a:cubicBezTo>
                  <a:pt x="71" y="43"/>
                  <a:pt x="71" y="43"/>
                  <a:pt x="71" y="43"/>
                </a:cubicBezTo>
                <a:cubicBezTo>
                  <a:pt x="71" y="48"/>
                  <a:pt x="71" y="48"/>
                  <a:pt x="71" y="48"/>
                </a:cubicBezTo>
                <a:cubicBezTo>
                  <a:pt x="78" y="48"/>
                  <a:pt x="85" y="51"/>
                  <a:pt x="85" y="60"/>
                </a:cubicBezTo>
                <a:cubicBezTo>
                  <a:pt x="75" y="60"/>
                  <a:pt x="75" y="60"/>
                  <a:pt x="75" y="60"/>
                </a:cubicBezTo>
                <a:cubicBezTo>
                  <a:pt x="74" y="57"/>
                  <a:pt x="74" y="57"/>
                  <a:pt x="71" y="56"/>
                </a:cubicBezTo>
                <a:cubicBezTo>
                  <a:pt x="71" y="62"/>
                  <a:pt x="71" y="62"/>
                  <a:pt x="71" y="62"/>
                </a:cubicBezTo>
                <a:cubicBezTo>
                  <a:pt x="85" y="65"/>
                  <a:pt x="87" y="70"/>
                  <a:pt x="87" y="76"/>
                </a:cubicBezTo>
                <a:cubicBezTo>
                  <a:pt x="87" y="82"/>
                  <a:pt x="82" y="88"/>
                  <a:pt x="71" y="88"/>
                </a:cubicBezTo>
                <a:close/>
                <a:moveTo>
                  <a:pt x="38" y="29"/>
                </a:moveTo>
                <a:cubicBezTo>
                  <a:pt x="39" y="34"/>
                  <a:pt x="39" y="34"/>
                  <a:pt x="39" y="34"/>
                </a:cubicBezTo>
                <a:cubicBezTo>
                  <a:pt x="56" y="11"/>
                  <a:pt x="56" y="11"/>
                  <a:pt x="56" y="11"/>
                </a:cubicBezTo>
                <a:cubicBezTo>
                  <a:pt x="29" y="5"/>
                  <a:pt x="29" y="5"/>
                  <a:pt x="29" y="5"/>
                </a:cubicBezTo>
                <a:cubicBezTo>
                  <a:pt x="30" y="9"/>
                  <a:pt x="30" y="9"/>
                  <a:pt x="30" y="9"/>
                </a:cubicBezTo>
                <a:cubicBezTo>
                  <a:pt x="15" y="20"/>
                  <a:pt x="4" y="35"/>
                  <a:pt x="0" y="54"/>
                </a:cubicBezTo>
                <a:cubicBezTo>
                  <a:pt x="21" y="54"/>
                  <a:pt x="21" y="54"/>
                  <a:pt x="21" y="54"/>
                </a:cubicBezTo>
                <a:cubicBezTo>
                  <a:pt x="24" y="44"/>
                  <a:pt x="30" y="36"/>
                  <a:pt x="38" y="29"/>
                </a:cubicBezTo>
                <a:close/>
                <a:moveTo>
                  <a:pt x="117" y="54"/>
                </a:moveTo>
                <a:cubicBezTo>
                  <a:pt x="138" y="54"/>
                  <a:pt x="138" y="54"/>
                  <a:pt x="138" y="54"/>
                </a:cubicBezTo>
                <a:cubicBezTo>
                  <a:pt x="133" y="28"/>
                  <a:pt x="113" y="7"/>
                  <a:pt x="88" y="0"/>
                </a:cubicBezTo>
                <a:cubicBezTo>
                  <a:pt x="88" y="22"/>
                  <a:pt x="88" y="22"/>
                  <a:pt x="88" y="22"/>
                </a:cubicBezTo>
                <a:cubicBezTo>
                  <a:pt x="102" y="27"/>
                  <a:pt x="113" y="39"/>
                  <a:pt x="117" y="54"/>
                </a:cubicBezTo>
                <a:close/>
                <a:moveTo>
                  <a:pt x="21" y="82"/>
                </a:moveTo>
                <a:cubicBezTo>
                  <a:pt x="0" y="82"/>
                  <a:pt x="0" y="82"/>
                  <a:pt x="0" y="82"/>
                </a:cubicBezTo>
                <a:cubicBezTo>
                  <a:pt x="6" y="110"/>
                  <a:pt x="28" y="131"/>
                  <a:pt x="55" y="137"/>
                </a:cubicBezTo>
                <a:cubicBezTo>
                  <a:pt x="55" y="116"/>
                  <a:pt x="55" y="116"/>
                  <a:pt x="55" y="116"/>
                </a:cubicBezTo>
                <a:cubicBezTo>
                  <a:pt x="39" y="111"/>
                  <a:pt x="26" y="98"/>
                  <a:pt x="21" y="82"/>
                </a:cubicBezTo>
                <a:close/>
                <a:moveTo>
                  <a:pt x="117" y="82"/>
                </a:moveTo>
                <a:cubicBezTo>
                  <a:pt x="112" y="98"/>
                  <a:pt x="99" y="111"/>
                  <a:pt x="83" y="116"/>
                </a:cubicBezTo>
                <a:cubicBezTo>
                  <a:pt x="83" y="137"/>
                  <a:pt x="83" y="137"/>
                  <a:pt x="83" y="137"/>
                </a:cubicBezTo>
                <a:cubicBezTo>
                  <a:pt x="111" y="131"/>
                  <a:pt x="132" y="110"/>
                  <a:pt x="138" y="82"/>
                </a:cubicBezTo>
                <a:lnTo>
                  <a:pt x="117" y="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sz="2400" dirty="0">
              <a:latin typeface="Calibri"/>
              <a:cs typeface="Calibri"/>
            </a:endParaRPr>
          </a:p>
        </p:txBody>
      </p:sp>
      <p:sp>
        <p:nvSpPr>
          <p:cNvPr id="32" name="Freeform 302">
            <a:extLst>
              <a:ext uri="{FF2B5EF4-FFF2-40B4-BE49-F238E27FC236}">
                <a16:creationId xmlns:a16="http://schemas.microsoft.com/office/drawing/2014/main" id="{FF7A0719-9FB8-4AA0-BB0C-1864D0B66003}"/>
              </a:ext>
            </a:extLst>
          </p:cNvPr>
          <p:cNvSpPr>
            <a:spLocks noChangeAspect="1" noEditPoints="1"/>
          </p:cNvSpPr>
          <p:nvPr/>
        </p:nvSpPr>
        <p:spPr bwMode="auto">
          <a:xfrm>
            <a:off x="4933839" y="2350503"/>
            <a:ext cx="476433" cy="401632"/>
          </a:xfrm>
          <a:custGeom>
            <a:avLst/>
            <a:gdLst>
              <a:gd name="T0" fmla="*/ 5863 w 6522"/>
              <a:gd name="T1" fmla="*/ 1280 h 5498"/>
              <a:gd name="T2" fmla="*/ 5871 w 6522"/>
              <a:gd name="T3" fmla="*/ 1300 h 5498"/>
              <a:gd name="T4" fmla="*/ 5875 w 6522"/>
              <a:gd name="T5" fmla="*/ 1970 h 5498"/>
              <a:gd name="T6" fmla="*/ 5857 w 6522"/>
              <a:gd name="T7" fmla="*/ 1980 h 5498"/>
              <a:gd name="T8" fmla="*/ 5837 w 6522"/>
              <a:gd name="T9" fmla="*/ 1974 h 5498"/>
              <a:gd name="T10" fmla="*/ 4474 w 6522"/>
              <a:gd name="T11" fmla="*/ 3088 h 5498"/>
              <a:gd name="T12" fmla="*/ 4480 w 6522"/>
              <a:gd name="T13" fmla="*/ 3223 h 5498"/>
              <a:gd name="T14" fmla="*/ 4399 w 6522"/>
              <a:gd name="T15" fmla="*/ 3373 h 5498"/>
              <a:gd name="T16" fmla="*/ 4248 w 6522"/>
              <a:gd name="T17" fmla="*/ 3454 h 5498"/>
              <a:gd name="T18" fmla="*/ 4084 w 6522"/>
              <a:gd name="T19" fmla="*/ 3440 h 5498"/>
              <a:gd name="T20" fmla="*/ 3962 w 6522"/>
              <a:gd name="T21" fmla="*/ 3351 h 5498"/>
              <a:gd name="T22" fmla="*/ 2976 w 6522"/>
              <a:gd name="T23" fmla="*/ 3256 h 5498"/>
              <a:gd name="T24" fmla="*/ 2836 w 6522"/>
              <a:gd name="T25" fmla="*/ 3326 h 5498"/>
              <a:gd name="T26" fmla="*/ 2665 w 6522"/>
              <a:gd name="T27" fmla="*/ 3308 h 5498"/>
              <a:gd name="T28" fmla="*/ 1640 w 6522"/>
              <a:gd name="T29" fmla="*/ 4101 h 5498"/>
              <a:gd name="T30" fmla="*/ 1534 w 6522"/>
              <a:gd name="T31" fmla="*/ 4230 h 5498"/>
              <a:gd name="T32" fmla="*/ 1367 w 6522"/>
              <a:gd name="T33" fmla="*/ 4281 h 5498"/>
              <a:gd name="T34" fmla="*/ 1203 w 6522"/>
              <a:gd name="T35" fmla="*/ 4230 h 5498"/>
              <a:gd name="T36" fmla="*/ 1094 w 6522"/>
              <a:gd name="T37" fmla="*/ 4099 h 5498"/>
              <a:gd name="T38" fmla="*/ 1078 w 6522"/>
              <a:gd name="T39" fmla="*/ 3925 h 5498"/>
              <a:gd name="T40" fmla="*/ 1158 w 6522"/>
              <a:gd name="T41" fmla="*/ 3775 h 5498"/>
              <a:gd name="T42" fmla="*/ 1308 w 6522"/>
              <a:gd name="T43" fmla="*/ 3694 h 5498"/>
              <a:gd name="T44" fmla="*/ 1470 w 6522"/>
              <a:gd name="T45" fmla="*/ 3708 h 5498"/>
              <a:gd name="T46" fmla="*/ 2485 w 6522"/>
              <a:gd name="T47" fmla="*/ 3053 h 5498"/>
              <a:gd name="T48" fmla="*/ 2507 w 6522"/>
              <a:gd name="T49" fmla="*/ 2918 h 5498"/>
              <a:gd name="T50" fmla="*/ 2616 w 6522"/>
              <a:gd name="T51" fmla="*/ 2788 h 5498"/>
              <a:gd name="T52" fmla="*/ 2780 w 6522"/>
              <a:gd name="T53" fmla="*/ 2738 h 5498"/>
              <a:gd name="T54" fmla="*/ 2929 w 6522"/>
              <a:gd name="T55" fmla="*/ 2778 h 5498"/>
              <a:gd name="T56" fmla="*/ 3033 w 6522"/>
              <a:gd name="T57" fmla="*/ 2881 h 5498"/>
              <a:gd name="T58" fmla="*/ 3964 w 6522"/>
              <a:gd name="T59" fmla="*/ 2972 h 5498"/>
              <a:gd name="T60" fmla="*/ 4086 w 6522"/>
              <a:gd name="T61" fmla="*/ 2884 h 5498"/>
              <a:gd name="T62" fmla="*/ 4227 w 6522"/>
              <a:gd name="T63" fmla="*/ 2871 h 5498"/>
              <a:gd name="T64" fmla="*/ 5329 w 6522"/>
              <a:gd name="T65" fmla="*/ 1555 h 5498"/>
              <a:gd name="T66" fmla="*/ 5177 w 6522"/>
              <a:gd name="T67" fmla="*/ 1424 h 5498"/>
              <a:gd name="T68" fmla="*/ 5178 w 6522"/>
              <a:gd name="T69" fmla="*/ 1405 h 5498"/>
              <a:gd name="T70" fmla="*/ 5194 w 6522"/>
              <a:gd name="T71" fmla="*/ 1393 h 5498"/>
              <a:gd name="T72" fmla="*/ 0 w 6522"/>
              <a:gd name="T73" fmla="*/ 0 h 5498"/>
              <a:gd name="T74" fmla="*/ 629 w 6522"/>
              <a:gd name="T75" fmla="*/ 807 h 5498"/>
              <a:gd name="T76" fmla="*/ 416 w 6522"/>
              <a:gd name="T77" fmla="*/ 2398 h 5498"/>
              <a:gd name="T78" fmla="*/ 416 w 6522"/>
              <a:gd name="T79" fmla="*/ 2695 h 5498"/>
              <a:gd name="T80" fmla="*/ 629 w 6522"/>
              <a:gd name="T81" fmla="*/ 4271 h 5498"/>
              <a:gd name="T82" fmla="*/ 1217 w 6522"/>
              <a:gd name="T83" fmla="*/ 5083 h 5498"/>
              <a:gd name="T84" fmla="*/ 1514 w 6522"/>
              <a:gd name="T85" fmla="*/ 5083 h 5498"/>
              <a:gd name="T86" fmla="*/ 2925 w 6522"/>
              <a:gd name="T87" fmla="*/ 4891 h 5498"/>
              <a:gd name="T88" fmla="*/ 4039 w 6522"/>
              <a:gd name="T89" fmla="*/ 4891 h 5498"/>
              <a:gd name="T90" fmla="*/ 5448 w 6522"/>
              <a:gd name="T91" fmla="*/ 5083 h 5498"/>
              <a:gd name="T92" fmla="*/ 5744 w 6522"/>
              <a:gd name="T93" fmla="*/ 5083 h 5498"/>
              <a:gd name="T94" fmla="*/ 208 w 6522"/>
              <a:gd name="T95" fmla="*/ 5498 h 5498"/>
              <a:gd name="T96" fmla="*/ 77 w 6522"/>
              <a:gd name="T97" fmla="*/ 5452 h 5498"/>
              <a:gd name="T98" fmla="*/ 6 w 6522"/>
              <a:gd name="T99" fmla="*/ 5338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22" h="5498">
                <a:moveTo>
                  <a:pt x="5847" y="1274"/>
                </a:moveTo>
                <a:lnTo>
                  <a:pt x="5855" y="1274"/>
                </a:lnTo>
                <a:lnTo>
                  <a:pt x="5863" y="1280"/>
                </a:lnTo>
                <a:lnTo>
                  <a:pt x="5867" y="1286"/>
                </a:lnTo>
                <a:lnTo>
                  <a:pt x="5871" y="1292"/>
                </a:lnTo>
                <a:lnTo>
                  <a:pt x="5871" y="1300"/>
                </a:lnTo>
                <a:lnTo>
                  <a:pt x="5879" y="1957"/>
                </a:lnTo>
                <a:lnTo>
                  <a:pt x="5879" y="1965"/>
                </a:lnTo>
                <a:lnTo>
                  <a:pt x="5875" y="1970"/>
                </a:lnTo>
                <a:lnTo>
                  <a:pt x="5869" y="1974"/>
                </a:lnTo>
                <a:lnTo>
                  <a:pt x="5863" y="1978"/>
                </a:lnTo>
                <a:lnTo>
                  <a:pt x="5857" y="1980"/>
                </a:lnTo>
                <a:lnTo>
                  <a:pt x="5851" y="1980"/>
                </a:lnTo>
                <a:lnTo>
                  <a:pt x="5843" y="1978"/>
                </a:lnTo>
                <a:lnTo>
                  <a:pt x="5837" y="1974"/>
                </a:lnTo>
                <a:lnTo>
                  <a:pt x="5693" y="1856"/>
                </a:lnTo>
                <a:lnTo>
                  <a:pt x="5626" y="1800"/>
                </a:lnTo>
                <a:lnTo>
                  <a:pt x="4474" y="3088"/>
                </a:lnTo>
                <a:lnTo>
                  <a:pt x="4482" y="3126"/>
                </a:lnTo>
                <a:lnTo>
                  <a:pt x="4486" y="3163"/>
                </a:lnTo>
                <a:lnTo>
                  <a:pt x="4480" y="3223"/>
                </a:lnTo>
                <a:lnTo>
                  <a:pt x="4462" y="3278"/>
                </a:lnTo>
                <a:lnTo>
                  <a:pt x="4434" y="3330"/>
                </a:lnTo>
                <a:lnTo>
                  <a:pt x="4399" y="3373"/>
                </a:lnTo>
                <a:lnTo>
                  <a:pt x="4355" y="3409"/>
                </a:lnTo>
                <a:lnTo>
                  <a:pt x="4304" y="3436"/>
                </a:lnTo>
                <a:lnTo>
                  <a:pt x="4248" y="3454"/>
                </a:lnTo>
                <a:lnTo>
                  <a:pt x="4189" y="3460"/>
                </a:lnTo>
                <a:lnTo>
                  <a:pt x="4136" y="3454"/>
                </a:lnTo>
                <a:lnTo>
                  <a:pt x="4084" y="3440"/>
                </a:lnTo>
                <a:lnTo>
                  <a:pt x="4039" y="3419"/>
                </a:lnTo>
                <a:lnTo>
                  <a:pt x="3997" y="3389"/>
                </a:lnTo>
                <a:lnTo>
                  <a:pt x="3962" y="3351"/>
                </a:lnTo>
                <a:lnTo>
                  <a:pt x="3932" y="3310"/>
                </a:lnTo>
                <a:lnTo>
                  <a:pt x="3012" y="3219"/>
                </a:lnTo>
                <a:lnTo>
                  <a:pt x="2976" y="3256"/>
                </a:lnTo>
                <a:lnTo>
                  <a:pt x="2935" y="3288"/>
                </a:lnTo>
                <a:lnTo>
                  <a:pt x="2887" y="3310"/>
                </a:lnTo>
                <a:lnTo>
                  <a:pt x="2836" y="3326"/>
                </a:lnTo>
                <a:lnTo>
                  <a:pt x="2780" y="3332"/>
                </a:lnTo>
                <a:lnTo>
                  <a:pt x="2721" y="3324"/>
                </a:lnTo>
                <a:lnTo>
                  <a:pt x="2665" y="3308"/>
                </a:lnTo>
                <a:lnTo>
                  <a:pt x="1664" y="3986"/>
                </a:lnTo>
                <a:lnTo>
                  <a:pt x="1658" y="4046"/>
                </a:lnTo>
                <a:lnTo>
                  <a:pt x="1640" y="4101"/>
                </a:lnTo>
                <a:lnTo>
                  <a:pt x="1613" y="4151"/>
                </a:lnTo>
                <a:lnTo>
                  <a:pt x="1577" y="4194"/>
                </a:lnTo>
                <a:lnTo>
                  <a:pt x="1534" y="4230"/>
                </a:lnTo>
                <a:lnTo>
                  <a:pt x="1484" y="4258"/>
                </a:lnTo>
                <a:lnTo>
                  <a:pt x="1427" y="4275"/>
                </a:lnTo>
                <a:lnTo>
                  <a:pt x="1367" y="4281"/>
                </a:lnTo>
                <a:lnTo>
                  <a:pt x="1308" y="4275"/>
                </a:lnTo>
                <a:lnTo>
                  <a:pt x="1253" y="4258"/>
                </a:lnTo>
                <a:lnTo>
                  <a:pt x="1203" y="4230"/>
                </a:lnTo>
                <a:lnTo>
                  <a:pt x="1158" y="4194"/>
                </a:lnTo>
                <a:lnTo>
                  <a:pt x="1122" y="4151"/>
                </a:lnTo>
                <a:lnTo>
                  <a:pt x="1094" y="4099"/>
                </a:lnTo>
                <a:lnTo>
                  <a:pt x="1078" y="4044"/>
                </a:lnTo>
                <a:lnTo>
                  <a:pt x="1071" y="3984"/>
                </a:lnTo>
                <a:lnTo>
                  <a:pt x="1078" y="3925"/>
                </a:lnTo>
                <a:lnTo>
                  <a:pt x="1094" y="3870"/>
                </a:lnTo>
                <a:lnTo>
                  <a:pt x="1122" y="3818"/>
                </a:lnTo>
                <a:lnTo>
                  <a:pt x="1158" y="3775"/>
                </a:lnTo>
                <a:lnTo>
                  <a:pt x="1203" y="3739"/>
                </a:lnTo>
                <a:lnTo>
                  <a:pt x="1253" y="3711"/>
                </a:lnTo>
                <a:lnTo>
                  <a:pt x="1308" y="3694"/>
                </a:lnTo>
                <a:lnTo>
                  <a:pt x="1367" y="3688"/>
                </a:lnTo>
                <a:lnTo>
                  <a:pt x="1421" y="3694"/>
                </a:lnTo>
                <a:lnTo>
                  <a:pt x="1470" y="3708"/>
                </a:lnTo>
                <a:lnTo>
                  <a:pt x="1516" y="3729"/>
                </a:lnTo>
                <a:lnTo>
                  <a:pt x="2487" y="3070"/>
                </a:lnTo>
                <a:lnTo>
                  <a:pt x="2485" y="3053"/>
                </a:lnTo>
                <a:lnTo>
                  <a:pt x="2485" y="3035"/>
                </a:lnTo>
                <a:lnTo>
                  <a:pt x="2491" y="2974"/>
                </a:lnTo>
                <a:lnTo>
                  <a:pt x="2507" y="2918"/>
                </a:lnTo>
                <a:lnTo>
                  <a:pt x="2535" y="2869"/>
                </a:lnTo>
                <a:lnTo>
                  <a:pt x="2570" y="2825"/>
                </a:lnTo>
                <a:lnTo>
                  <a:pt x="2616" y="2788"/>
                </a:lnTo>
                <a:lnTo>
                  <a:pt x="2665" y="2762"/>
                </a:lnTo>
                <a:lnTo>
                  <a:pt x="2721" y="2744"/>
                </a:lnTo>
                <a:lnTo>
                  <a:pt x="2780" y="2738"/>
                </a:lnTo>
                <a:lnTo>
                  <a:pt x="2834" y="2742"/>
                </a:lnTo>
                <a:lnTo>
                  <a:pt x="2883" y="2756"/>
                </a:lnTo>
                <a:lnTo>
                  <a:pt x="2929" y="2778"/>
                </a:lnTo>
                <a:lnTo>
                  <a:pt x="2968" y="2805"/>
                </a:lnTo>
                <a:lnTo>
                  <a:pt x="3004" y="2839"/>
                </a:lnTo>
                <a:lnTo>
                  <a:pt x="3033" y="2881"/>
                </a:lnTo>
                <a:lnTo>
                  <a:pt x="3055" y="2924"/>
                </a:lnTo>
                <a:lnTo>
                  <a:pt x="3934" y="3011"/>
                </a:lnTo>
                <a:lnTo>
                  <a:pt x="3964" y="2972"/>
                </a:lnTo>
                <a:lnTo>
                  <a:pt x="3999" y="2936"/>
                </a:lnTo>
                <a:lnTo>
                  <a:pt x="4041" y="2906"/>
                </a:lnTo>
                <a:lnTo>
                  <a:pt x="4086" y="2884"/>
                </a:lnTo>
                <a:lnTo>
                  <a:pt x="4136" y="2871"/>
                </a:lnTo>
                <a:lnTo>
                  <a:pt x="4189" y="2867"/>
                </a:lnTo>
                <a:lnTo>
                  <a:pt x="4227" y="2871"/>
                </a:lnTo>
                <a:lnTo>
                  <a:pt x="4264" y="2879"/>
                </a:lnTo>
                <a:lnTo>
                  <a:pt x="5398" y="1612"/>
                </a:lnTo>
                <a:lnTo>
                  <a:pt x="5329" y="1555"/>
                </a:lnTo>
                <a:lnTo>
                  <a:pt x="5184" y="1436"/>
                </a:lnTo>
                <a:lnTo>
                  <a:pt x="5180" y="1430"/>
                </a:lnTo>
                <a:lnTo>
                  <a:pt x="5177" y="1424"/>
                </a:lnTo>
                <a:lnTo>
                  <a:pt x="5175" y="1418"/>
                </a:lnTo>
                <a:lnTo>
                  <a:pt x="5175" y="1411"/>
                </a:lnTo>
                <a:lnTo>
                  <a:pt x="5178" y="1405"/>
                </a:lnTo>
                <a:lnTo>
                  <a:pt x="5182" y="1399"/>
                </a:lnTo>
                <a:lnTo>
                  <a:pt x="5186" y="1395"/>
                </a:lnTo>
                <a:lnTo>
                  <a:pt x="5194" y="1393"/>
                </a:lnTo>
                <a:lnTo>
                  <a:pt x="5839" y="1274"/>
                </a:lnTo>
                <a:lnTo>
                  <a:pt x="5847" y="1274"/>
                </a:lnTo>
                <a:close/>
                <a:moveTo>
                  <a:pt x="0" y="0"/>
                </a:moveTo>
                <a:lnTo>
                  <a:pt x="416" y="0"/>
                </a:lnTo>
                <a:lnTo>
                  <a:pt x="416" y="807"/>
                </a:lnTo>
                <a:lnTo>
                  <a:pt x="629" y="807"/>
                </a:lnTo>
                <a:lnTo>
                  <a:pt x="629" y="1104"/>
                </a:lnTo>
                <a:lnTo>
                  <a:pt x="416" y="1104"/>
                </a:lnTo>
                <a:lnTo>
                  <a:pt x="416" y="2398"/>
                </a:lnTo>
                <a:lnTo>
                  <a:pt x="629" y="2398"/>
                </a:lnTo>
                <a:lnTo>
                  <a:pt x="629" y="2695"/>
                </a:lnTo>
                <a:lnTo>
                  <a:pt x="416" y="2695"/>
                </a:lnTo>
                <a:lnTo>
                  <a:pt x="416" y="3975"/>
                </a:lnTo>
                <a:lnTo>
                  <a:pt x="629" y="3975"/>
                </a:lnTo>
                <a:lnTo>
                  <a:pt x="629" y="4271"/>
                </a:lnTo>
                <a:lnTo>
                  <a:pt x="416" y="4271"/>
                </a:lnTo>
                <a:lnTo>
                  <a:pt x="416" y="5083"/>
                </a:lnTo>
                <a:lnTo>
                  <a:pt x="1217" y="5083"/>
                </a:lnTo>
                <a:lnTo>
                  <a:pt x="1217" y="4891"/>
                </a:lnTo>
                <a:lnTo>
                  <a:pt x="1514" y="4891"/>
                </a:lnTo>
                <a:lnTo>
                  <a:pt x="1514" y="5083"/>
                </a:lnTo>
                <a:lnTo>
                  <a:pt x="2628" y="5083"/>
                </a:lnTo>
                <a:lnTo>
                  <a:pt x="2628" y="4891"/>
                </a:lnTo>
                <a:lnTo>
                  <a:pt x="2925" y="4891"/>
                </a:lnTo>
                <a:lnTo>
                  <a:pt x="2925" y="5083"/>
                </a:lnTo>
                <a:lnTo>
                  <a:pt x="4039" y="5083"/>
                </a:lnTo>
                <a:lnTo>
                  <a:pt x="4039" y="4891"/>
                </a:lnTo>
                <a:lnTo>
                  <a:pt x="4334" y="4891"/>
                </a:lnTo>
                <a:lnTo>
                  <a:pt x="4334" y="5083"/>
                </a:lnTo>
                <a:lnTo>
                  <a:pt x="5448" y="5083"/>
                </a:lnTo>
                <a:lnTo>
                  <a:pt x="5448" y="4891"/>
                </a:lnTo>
                <a:lnTo>
                  <a:pt x="5744" y="4891"/>
                </a:lnTo>
                <a:lnTo>
                  <a:pt x="5744" y="5083"/>
                </a:lnTo>
                <a:lnTo>
                  <a:pt x="6522" y="5083"/>
                </a:lnTo>
                <a:lnTo>
                  <a:pt x="6522" y="5498"/>
                </a:lnTo>
                <a:lnTo>
                  <a:pt x="208" y="5498"/>
                </a:lnTo>
                <a:lnTo>
                  <a:pt x="160" y="5492"/>
                </a:lnTo>
                <a:lnTo>
                  <a:pt x="117" y="5478"/>
                </a:lnTo>
                <a:lnTo>
                  <a:pt x="77" y="5452"/>
                </a:lnTo>
                <a:lnTo>
                  <a:pt x="46" y="5421"/>
                </a:lnTo>
                <a:lnTo>
                  <a:pt x="22" y="5381"/>
                </a:lnTo>
                <a:lnTo>
                  <a:pt x="6" y="5338"/>
                </a:lnTo>
                <a:lnTo>
                  <a:pt x="0" y="5290"/>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0000"/>
              </a:solidFill>
            </a:endParaRPr>
          </a:p>
        </p:txBody>
      </p:sp>
      <p:sp>
        <p:nvSpPr>
          <p:cNvPr id="33" name="Freeform 5">
            <a:extLst>
              <a:ext uri="{FF2B5EF4-FFF2-40B4-BE49-F238E27FC236}">
                <a16:creationId xmlns:a16="http://schemas.microsoft.com/office/drawing/2014/main" id="{6F2C76C5-CB60-42D9-A93C-4E20286EE9DD}"/>
              </a:ext>
            </a:extLst>
          </p:cNvPr>
          <p:cNvSpPr>
            <a:spLocks noChangeAspect="1" noEditPoints="1"/>
          </p:cNvSpPr>
          <p:nvPr/>
        </p:nvSpPr>
        <p:spPr bwMode="auto">
          <a:xfrm>
            <a:off x="632683" y="2333844"/>
            <a:ext cx="505656" cy="434950"/>
          </a:xfrm>
          <a:custGeom>
            <a:avLst/>
            <a:gdLst>
              <a:gd name="T0" fmla="*/ 0 w 771"/>
              <a:gd name="T1" fmla="*/ 609 h 662"/>
              <a:gd name="T2" fmla="*/ 10 w 771"/>
              <a:gd name="T3" fmla="*/ 633 h 662"/>
              <a:gd name="T4" fmla="*/ 28 w 771"/>
              <a:gd name="T5" fmla="*/ 651 h 662"/>
              <a:gd name="T6" fmla="*/ 52 w 771"/>
              <a:gd name="T7" fmla="*/ 661 h 662"/>
              <a:gd name="T8" fmla="*/ 412 w 771"/>
              <a:gd name="T9" fmla="*/ 612 h 662"/>
              <a:gd name="T10" fmla="*/ 380 w 771"/>
              <a:gd name="T11" fmla="*/ 618 h 662"/>
              <a:gd name="T12" fmla="*/ 348 w 771"/>
              <a:gd name="T13" fmla="*/ 612 h 662"/>
              <a:gd name="T14" fmla="*/ 320 w 771"/>
              <a:gd name="T15" fmla="*/ 596 h 662"/>
              <a:gd name="T16" fmla="*/ 298 w 771"/>
              <a:gd name="T17" fmla="*/ 572 h 662"/>
              <a:gd name="T18" fmla="*/ 286 w 771"/>
              <a:gd name="T19" fmla="*/ 543 h 662"/>
              <a:gd name="T20" fmla="*/ 284 w 771"/>
              <a:gd name="T21" fmla="*/ 509 h 662"/>
              <a:gd name="T22" fmla="*/ 341 w 771"/>
              <a:gd name="T23" fmla="*/ 541 h 662"/>
              <a:gd name="T24" fmla="*/ 347 w 771"/>
              <a:gd name="T25" fmla="*/ 542 h 662"/>
              <a:gd name="T26" fmla="*/ 390 w 771"/>
              <a:gd name="T27" fmla="*/ 529 h 662"/>
              <a:gd name="T28" fmla="*/ 402 w 771"/>
              <a:gd name="T29" fmla="*/ 485 h 662"/>
              <a:gd name="T30" fmla="*/ 348 w 771"/>
              <a:gd name="T31" fmla="*/ 429 h 662"/>
              <a:gd name="T32" fmla="*/ 380 w 771"/>
              <a:gd name="T33" fmla="*/ 423 h 662"/>
              <a:gd name="T34" fmla="*/ 413 w 771"/>
              <a:gd name="T35" fmla="*/ 429 h 662"/>
              <a:gd name="T36" fmla="*/ 441 w 771"/>
              <a:gd name="T37" fmla="*/ 445 h 662"/>
              <a:gd name="T38" fmla="*/ 462 w 771"/>
              <a:gd name="T39" fmla="*/ 468 h 662"/>
              <a:gd name="T40" fmla="*/ 475 w 771"/>
              <a:gd name="T41" fmla="*/ 498 h 662"/>
              <a:gd name="T42" fmla="*/ 477 w 771"/>
              <a:gd name="T43" fmla="*/ 532 h 662"/>
              <a:gd name="T44" fmla="*/ 581 w 771"/>
              <a:gd name="T45" fmla="*/ 662 h 662"/>
              <a:gd name="T46" fmla="*/ 727 w 771"/>
              <a:gd name="T47" fmla="*/ 659 h 662"/>
              <a:gd name="T48" fmla="*/ 749 w 771"/>
              <a:gd name="T49" fmla="*/ 646 h 662"/>
              <a:gd name="T50" fmla="*/ 765 w 771"/>
              <a:gd name="T51" fmla="*/ 626 h 662"/>
              <a:gd name="T52" fmla="*/ 771 w 771"/>
              <a:gd name="T53" fmla="*/ 600 h 662"/>
              <a:gd name="T54" fmla="*/ 0 w 771"/>
              <a:gd name="T55" fmla="*/ 600 h 662"/>
              <a:gd name="T56" fmla="*/ 770 w 771"/>
              <a:gd name="T57" fmla="*/ 205 h 662"/>
              <a:gd name="T58" fmla="*/ 761 w 771"/>
              <a:gd name="T59" fmla="*/ 181 h 662"/>
              <a:gd name="T60" fmla="*/ 742 w 771"/>
              <a:gd name="T61" fmla="*/ 162 h 662"/>
              <a:gd name="T62" fmla="*/ 718 w 771"/>
              <a:gd name="T63" fmla="*/ 153 h 662"/>
              <a:gd name="T64" fmla="*/ 52 w 771"/>
              <a:gd name="T65" fmla="*/ 153 h 662"/>
              <a:gd name="T66" fmla="*/ 28 w 771"/>
              <a:gd name="T67" fmla="*/ 162 h 662"/>
              <a:gd name="T68" fmla="*/ 10 w 771"/>
              <a:gd name="T69" fmla="*/ 181 h 662"/>
              <a:gd name="T70" fmla="*/ 0 w 771"/>
              <a:gd name="T71" fmla="*/ 205 h 662"/>
              <a:gd name="T72" fmla="*/ 771 w 771"/>
              <a:gd name="T73" fmla="*/ 339 h 662"/>
              <a:gd name="T74" fmla="*/ 770 w 771"/>
              <a:gd name="T75" fmla="*/ 205 h 662"/>
              <a:gd name="T76" fmla="*/ 270 w 771"/>
              <a:gd name="T77" fmla="*/ 106 h 662"/>
              <a:gd name="T78" fmla="*/ 273 w 771"/>
              <a:gd name="T79" fmla="*/ 19 h 662"/>
              <a:gd name="T80" fmla="*/ 284 w 771"/>
              <a:gd name="T81" fmla="*/ 6 h 662"/>
              <a:gd name="T82" fmla="*/ 301 w 771"/>
              <a:gd name="T83" fmla="*/ 0 h 662"/>
              <a:gd name="T84" fmla="*/ 483 w 771"/>
              <a:gd name="T85" fmla="*/ 3 h 662"/>
              <a:gd name="T86" fmla="*/ 497 w 771"/>
              <a:gd name="T87" fmla="*/ 14 h 662"/>
              <a:gd name="T88" fmla="*/ 502 w 771"/>
              <a:gd name="T89" fmla="*/ 31 h 662"/>
              <a:gd name="T90" fmla="*/ 456 w 771"/>
              <a:gd name="T91" fmla="*/ 4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1" h="662">
                <a:moveTo>
                  <a:pt x="0" y="600"/>
                </a:moveTo>
                <a:lnTo>
                  <a:pt x="0" y="600"/>
                </a:lnTo>
                <a:lnTo>
                  <a:pt x="0" y="609"/>
                </a:lnTo>
                <a:lnTo>
                  <a:pt x="2" y="618"/>
                </a:lnTo>
                <a:lnTo>
                  <a:pt x="5" y="626"/>
                </a:lnTo>
                <a:lnTo>
                  <a:pt x="10" y="633"/>
                </a:lnTo>
                <a:lnTo>
                  <a:pt x="15" y="640"/>
                </a:lnTo>
                <a:lnTo>
                  <a:pt x="21" y="646"/>
                </a:lnTo>
                <a:lnTo>
                  <a:pt x="28" y="651"/>
                </a:lnTo>
                <a:lnTo>
                  <a:pt x="35" y="656"/>
                </a:lnTo>
                <a:lnTo>
                  <a:pt x="43" y="659"/>
                </a:lnTo>
                <a:lnTo>
                  <a:pt x="52" y="661"/>
                </a:lnTo>
                <a:lnTo>
                  <a:pt x="61" y="662"/>
                </a:lnTo>
                <a:lnTo>
                  <a:pt x="462" y="662"/>
                </a:lnTo>
                <a:lnTo>
                  <a:pt x="412" y="612"/>
                </a:lnTo>
                <a:lnTo>
                  <a:pt x="402" y="615"/>
                </a:lnTo>
                <a:lnTo>
                  <a:pt x="391" y="617"/>
                </a:lnTo>
                <a:lnTo>
                  <a:pt x="380" y="618"/>
                </a:lnTo>
                <a:lnTo>
                  <a:pt x="369" y="617"/>
                </a:lnTo>
                <a:lnTo>
                  <a:pt x="358" y="615"/>
                </a:lnTo>
                <a:lnTo>
                  <a:pt x="348" y="612"/>
                </a:lnTo>
                <a:lnTo>
                  <a:pt x="338" y="608"/>
                </a:lnTo>
                <a:lnTo>
                  <a:pt x="328" y="602"/>
                </a:lnTo>
                <a:lnTo>
                  <a:pt x="320" y="596"/>
                </a:lnTo>
                <a:lnTo>
                  <a:pt x="312" y="589"/>
                </a:lnTo>
                <a:lnTo>
                  <a:pt x="304" y="581"/>
                </a:lnTo>
                <a:lnTo>
                  <a:pt x="298" y="572"/>
                </a:lnTo>
                <a:lnTo>
                  <a:pt x="293" y="563"/>
                </a:lnTo>
                <a:lnTo>
                  <a:pt x="289" y="553"/>
                </a:lnTo>
                <a:lnTo>
                  <a:pt x="286" y="543"/>
                </a:lnTo>
                <a:lnTo>
                  <a:pt x="284" y="532"/>
                </a:lnTo>
                <a:lnTo>
                  <a:pt x="283" y="520"/>
                </a:lnTo>
                <a:lnTo>
                  <a:pt x="284" y="509"/>
                </a:lnTo>
                <a:lnTo>
                  <a:pt x="286" y="499"/>
                </a:lnTo>
                <a:lnTo>
                  <a:pt x="288" y="489"/>
                </a:lnTo>
                <a:lnTo>
                  <a:pt x="341" y="541"/>
                </a:lnTo>
                <a:lnTo>
                  <a:pt x="343" y="542"/>
                </a:lnTo>
                <a:lnTo>
                  <a:pt x="345" y="543"/>
                </a:lnTo>
                <a:lnTo>
                  <a:pt x="347" y="542"/>
                </a:lnTo>
                <a:lnTo>
                  <a:pt x="386" y="532"/>
                </a:lnTo>
                <a:lnTo>
                  <a:pt x="388" y="530"/>
                </a:lnTo>
                <a:lnTo>
                  <a:pt x="390" y="529"/>
                </a:lnTo>
                <a:lnTo>
                  <a:pt x="391" y="527"/>
                </a:lnTo>
                <a:lnTo>
                  <a:pt x="402" y="487"/>
                </a:lnTo>
                <a:lnTo>
                  <a:pt x="402" y="485"/>
                </a:lnTo>
                <a:lnTo>
                  <a:pt x="401" y="483"/>
                </a:lnTo>
                <a:lnTo>
                  <a:pt x="400" y="481"/>
                </a:lnTo>
                <a:lnTo>
                  <a:pt x="348" y="429"/>
                </a:lnTo>
                <a:lnTo>
                  <a:pt x="358" y="426"/>
                </a:lnTo>
                <a:lnTo>
                  <a:pt x="369" y="424"/>
                </a:lnTo>
                <a:lnTo>
                  <a:pt x="380" y="423"/>
                </a:lnTo>
                <a:lnTo>
                  <a:pt x="392" y="424"/>
                </a:lnTo>
                <a:lnTo>
                  <a:pt x="403" y="426"/>
                </a:lnTo>
                <a:lnTo>
                  <a:pt x="413" y="429"/>
                </a:lnTo>
                <a:lnTo>
                  <a:pt x="423" y="433"/>
                </a:lnTo>
                <a:lnTo>
                  <a:pt x="432" y="439"/>
                </a:lnTo>
                <a:lnTo>
                  <a:pt x="441" y="445"/>
                </a:lnTo>
                <a:lnTo>
                  <a:pt x="449" y="452"/>
                </a:lnTo>
                <a:lnTo>
                  <a:pt x="456" y="460"/>
                </a:lnTo>
                <a:lnTo>
                  <a:pt x="462" y="468"/>
                </a:lnTo>
                <a:lnTo>
                  <a:pt x="468" y="478"/>
                </a:lnTo>
                <a:lnTo>
                  <a:pt x="472" y="488"/>
                </a:lnTo>
                <a:lnTo>
                  <a:pt x="475" y="498"/>
                </a:lnTo>
                <a:lnTo>
                  <a:pt x="477" y="509"/>
                </a:lnTo>
                <a:lnTo>
                  <a:pt x="477" y="520"/>
                </a:lnTo>
                <a:lnTo>
                  <a:pt x="477" y="532"/>
                </a:lnTo>
                <a:lnTo>
                  <a:pt x="475" y="542"/>
                </a:lnTo>
                <a:lnTo>
                  <a:pt x="472" y="553"/>
                </a:lnTo>
                <a:lnTo>
                  <a:pt x="581" y="662"/>
                </a:lnTo>
                <a:lnTo>
                  <a:pt x="709" y="662"/>
                </a:lnTo>
                <a:lnTo>
                  <a:pt x="718" y="661"/>
                </a:lnTo>
                <a:lnTo>
                  <a:pt x="727" y="659"/>
                </a:lnTo>
                <a:lnTo>
                  <a:pt x="735" y="656"/>
                </a:lnTo>
                <a:lnTo>
                  <a:pt x="742" y="651"/>
                </a:lnTo>
                <a:lnTo>
                  <a:pt x="749" y="646"/>
                </a:lnTo>
                <a:lnTo>
                  <a:pt x="755" y="640"/>
                </a:lnTo>
                <a:lnTo>
                  <a:pt x="761" y="633"/>
                </a:lnTo>
                <a:lnTo>
                  <a:pt x="765" y="626"/>
                </a:lnTo>
                <a:lnTo>
                  <a:pt x="768" y="618"/>
                </a:lnTo>
                <a:lnTo>
                  <a:pt x="770" y="609"/>
                </a:lnTo>
                <a:lnTo>
                  <a:pt x="771" y="600"/>
                </a:lnTo>
                <a:lnTo>
                  <a:pt x="771" y="386"/>
                </a:lnTo>
                <a:lnTo>
                  <a:pt x="0" y="386"/>
                </a:lnTo>
                <a:lnTo>
                  <a:pt x="0" y="600"/>
                </a:lnTo>
                <a:lnTo>
                  <a:pt x="0" y="600"/>
                </a:lnTo>
                <a:close/>
                <a:moveTo>
                  <a:pt x="770" y="205"/>
                </a:moveTo>
                <a:lnTo>
                  <a:pt x="770" y="205"/>
                </a:lnTo>
                <a:lnTo>
                  <a:pt x="768" y="196"/>
                </a:lnTo>
                <a:lnTo>
                  <a:pt x="765" y="188"/>
                </a:lnTo>
                <a:lnTo>
                  <a:pt x="761" y="181"/>
                </a:lnTo>
                <a:lnTo>
                  <a:pt x="755" y="174"/>
                </a:lnTo>
                <a:lnTo>
                  <a:pt x="749" y="168"/>
                </a:lnTo>
                <a:lnTo>
                  <a:pt x="742" y="162"/>
                </a:lnTo>
                <a:lnTo>
                  <a:pt x="735" y="158"/>
                </a:lnTo>
                <a:lnTo>
                  <a:pt x="727" y="155"/>
                </a:lnTo>
                <a:lnTo>
                  <a:pt x="718" y="153"/>
                </a:lnTo>
                <a:lnTo>
                  <a:pt x="709" y="152"/>
                </a:lnTo>
                <a:lnTo>
                  <a:pt x="61" y="152"/>
                </a:lnTo>
                <a:lnTo>
                  <a:pt x="52" y="153"/>
                </a:lnTo>
                <a:lnTo>
                  <a:pt x="43" y="155"/>
                </a:lnTo>
                <a:lnTo>
                  <a:pt x="35" y="158"/>
                </a:lnTo>
                <a:lnTo>
                  <a:pt x="28" y="162"/>
                </a:lnTo>
                <a:lnTo>
                  <a:pt x="21" y="168"/>
                </a:lnTo>
                <a:lnTo>
                  <a:pt x="15" y="174"/>
                </a:lnTo>
                <a:lnTo>
                  <a:pt x="10" y="181"/>
                </a:lnTo>
                <a:lnTo>
                  <a:pt x="5" y="188"/>
                </a:lnTo>
                <a:lnTo>
                  <a:pt x="2" y="196"/>
                </a:lnTo>
                <a:lnTo>
                  <a:pt x="0" y="205"/>
                </a:lnTo>
                <a:lnTo>
                  <a:pt x="0" y="214"/>
                </a:lnTo>
                <a:lnTo>
                  <a:pt x="0" y="339"/>
                </a:lnTo>
                <a:lnTo>
                  <a:pt x="771" y="339"/>
                </a:lnTo>
                <a:lnTo>
                  <a:pt x="771" y="214"/>
                </a:lnTo>
                <a:lnTo>
                  <a:pt x="770" y="205"/>
                </a:lnTo>
                <a:lnTo>
                  <a:pt x="770" y="205"/>
                </a:lnTo>
                <a:close/>
                <a:moveTo>
                  <a:pt x="317" y="106"/>
                </a:moveTo>
                <a:lnTo>
                  <a:pt x="317" y="106"/>
                </a:lnTo>
                <a:lnTo>
                  <a:pt x="270" y="106"/>
                </a:lnTo>
                <a:lnTo>
                  <a:pt x="270" y="31"/>
                </a:lnTo>
                <a:lnTo>
                  <a:pt x="271" y="25"/>
                </a:lnTo>
                <a:lnTo>
                  <a:pt x="273" y="19"/>
                </a:lnTo>
                <a:lnTo>
                  <a:pt x="276" y="14"/>
                </a:lnTo>
                <a:lnTo>
                  <a:pt x="280" y="10"/>
                </a:lnTo>
                <a:lnTo>
                  <a:pt x="284" y="6"/>
                </a:lnTo>
                <a:lnTo>
                  <a:pt x="289" y="3"/>
                </a:lnTo>
                <a:lnTo>
                  <a:pt x="295" y="1"/>
                </a:lnTo>
                <a:lnTo>
                  <a:pt x="301" y="0"/>
                </a:lnTo>
                <a:lnTo>
                  <a:pt x="471" y="0"/>
                </a:lnTo>
                <a:lnTo>
                  <a:pt x="477" y="1"/>
                </a:lnTo>
                <a:lnTo>
                  <a:pt x="483" y="3"/>
                </a:lnTo>
                <a:lnTo>
                  <a:pt x="488" y="6"/>
                </a:lnTo>
                <a:lnTo>
                  <a:pt x="493" y="10"/>
                </a:lnTo>
                <a:lnTo>
                  <a:pt x="497" y="14"/>
                </a:lnTo>
                <a:lnTo>
                  <a:pt x="499" y="19"/>
                </a:lnTo>
                <a:lnTo>
                  <a:pt x="501" y="25"/>
                </a:lnTo>
                <a:lnTo>
                  <a:pt x="502" y="31"/>
                </a:lnTo>
                <a:lnTo>
                  <a:pt x="502" y="106"/>
                </a:lnTo>
                <a:lnTo>
                  <a:pt x="456" y="106"/>
                </a:lnTo>
                <a:lnTo>
                  <a:pt x="456" y="47"/>
                </a:lnTo>
                <a:lnTo>
                  <a:pt x="317" y="47"/>
                </a:lnTo>
                <a:lnTo>
                  <a:pt x="317" y="106"/>
                </a:lnTo>
                <a:close/>
              </a:path>
            </a:pathLst>
          </a:custGeom>
          <a:solidFill>
            <a:schemeClr val="tx2"/>
          </a:solidFill>
          <a:ln w="0">
            <a:noFill/>
            <a:prstDash val="solid"/>
            <a:round/>
            <a:headEnd/>
            <a:tailEnd/>
          </a:ln>
        </p:spPr>
        <p:txBody>
          <a:bodyPr vert="horz" wrap="square" lIns="68750" tIns="34375" rIns="68750" bIns="34375" numCol="1" anchor="t" anchorCtr="0" compatLnSpc="1">
            <a:prstTxWarp prst="textNoShape">
              <a:avLst/>
            </a:prstTxWarp>
          </a:bodyPr>
          <a:lstStyle/>
          <a:p>
            <a:endParaRPr lang="en-US" sz="1353" dirty="0"/>
          </a:p>
        </p:txBody>
      </p:sp>
      <p:grpSp>
        <p:nvGrpSpPr>
          <p:cNvPr id="34" name="Group 33">
            <a:extLst>
              <a:ext uri="{FF2B5EF4-FFF2-40B4-BE49-F238E27FC236}">
                <a16:creationId xmlns:a16="http://schemas.microsoft.com/office/drawing/2014/main" id="{85B4FAA0-EEDB-4FD2-AD12-C8453A637059}"/>
              </a:ext>
            </a:extLst>
          </p:cNvPr>
          <p:cNvGrpSpPr>
            <a:grpSpLocks noChangeAspect="1"/>
          </p:cNvGrpSpPr>
          <p:nvPr/>
        </p:nvGrpSpPr>
        <p:grpSpPr>
          <a:xfrm>
            <a:off x="723917" y="3633159"/>
            <a:ext cx="323188" cy="479294"/>
            <a:chOff x="2184400" y="2044701"/>
            <a:chExt cx="420688" cy="623888"/>
          </a:xfrm>
          <a:solidFill>
            <a:schemeClr val="tx2"/>
          </a:solidFill>
        </p:grpSpPr>
        <p:sp>
          <p:nvSpPr>
            <p:cNvPr id="35" name="Freeform 34">
              <a:extLst>
                <a:ext uri="{FF2B5EF4-FFF2-40B4-BE49-F238E27FC236}">
                  <a16:creationId xmlns:a16="http://schemas.microsoft.com/office/drawing/2014/main" id="{FE0C5A74-E7F3-464F-9689-2FD152A16FBD}"/>
                </a:ext>
              </a:extLst>
            </p:cNvPr>
            <p:cNvSpPr>
              <a:spLocks noEditPoints="1"/>
            </p:cNvSpPr>
            <p:nvPr/>
          </p:nvSpPr>
          <p:spPr bwMode="auto">
            <a:xfrm>
              <a:off x="2184400" y="2044701"/>
              <a:ext cx="420688" cy="623888"/>
            </a:xfrm>
            <a:custGeom>
              <a:avLst/>
              <a:gdLst>
                <a:gd name="T0" fmla="*/ 117 w 126"/>
                <a:gd name="T1" fmla="*/ 166 h 187"/>
                <a:gd name="T2" fmla="*/ 116 w 126"/>
                <a:gd name="T3" fmla="*/ 166 h 187"/>
                <a:gd name="T4" fmla="*/ 111 w 126"/>
                <a:gd name="T5" fmla="*/ 137 h 187"/>
                <a:gd name="T6" fmla="*/ 78 w 126"/>
                <a:gd name="T7" fmla="*/ 101 h 187"/>
                <a:gd name="T8" fmla="*/ 77 w 126"/>
                <a:gd name="T9" fmla="*/ 100 h 187"/>
                <a:gd name="T10" fmla="*/ 76 w 126"/>
                <a:gd name="T11" fmla="*/ 98 h 187"/>
                <a:gd name="T12" fmla="*/ 77 w 126"/>
                <a:gd name="T13" fmla="*/ 96 h 187"/>
                <a:gd name="T14" fmla="*/ 78 w 126"/>
                <a:gd name="T15" fmla="*/ 95 h 187"/>
                <a:gd name="T16" fmla="*/ 110 w 126"/>
                <a:gd name="T17" fmla="*/ 56 h 187"/>
                <a:gd name="T18" fmla="*/ 115 w 126"/>
                <a:gd name="T19" fmla="*/ 21 h 187"/>
                <a:gd name="T20" fmla="*/ 117 w 126"/>
                <a:gd name="T21" fmla="*/ 21 h 187"/>
                <a:gd name="T22" fmla="*/ 126 w 126"/>
                <a:gd name="T23" fmla="*/ 10 h 187"/>
                <a:gd name="T24" fmla="*/ 117 w 126"/>
                <a:gd name="T25" fmla="*/ 0 h 187"/>
                <a:gd name="T26" fmla="*/ 9 w 126"/>
                <a:gd name="T27" fmla="*/ 0 h 187"/>
                <a:gd name="T28" fmla="*/ 0 w 126"/>
                <a:gd name="T29" fmla="*/ 10 h 187"/>
                <a:gd name="T30" fmla="*/ 9 w 126"/>
                <a:gd name="T31" fmla="*/ 21 h 187"/>
                <a:gd name="T32" fmla="*/ 11 w 126"/>
                <a:gd name="T33" fmla="*/ 21 h 187"/>
                <a:gd name="T34" fmla="*/ 16 w 126"/>
                <a:gd name="T35" fmla="*/ 56 h 187"/>
                <a:gd name="T36" fmla="*/ 48 w 126"/>
                <a:gd name="T37" fmla="*/ 95 h 187"/>
                <a:gd name="T38" fmla="*/ 49 w 126"/>
                <a:gd name="T39" fmla="*/ 96 h 187"/>
                <a:gd name="T40" fmla="*/ 50 w 126"/>
                <a:gd name="T41" fmla="*/ 98 h 187"/>
                <a:gd name="T42" fmla="*/ 49 w 126"/>
                <a:gd name="T43" fmla="*/ 100 h 187"/>
                <a:gd name="T44" fmla="*/ 48 w 126"/>
                <a:gd name="T45" fmla="*/ 101 h 187"/>
                <a:gd name="T46" fmla="*/ 15 w 126"/>
                <a:gd name="T47" fmla="*/ 137 h 187"/>
                <a:gd name="T48" fmla="*/ 10 w 126"/>
                <a:gd name="T49" fmla="*/ 166 h 187"/>
                <a:gd name="T50" fmla="*/ 9 w 126"/>
                <a:gd name="T51" fmla="*/ 166 h 187"/>
                <a:gd name="T52" fmla="*/ 0 w 126"/>
                <a:gd name="T53" fmla="*/ 177 h 187"/>
                <a:gd name="T54" fmla="*/ 9 w 126"/>
                <a:gd name="T55" fmla="*/ 187 h 187"/>
                <a:gd name="T56" fmla="*/ 117 w 126"/>
                <a:gd name="T57" fmla="*/ 187 h 187"/>
                <a:gd name="T58" fmla="*/ 126 w 126"/>
                <a:gd name="T59" fmla="*/ 177 h 187"/>
                <a:gd name="T60" fmla="*/ 117 w 126"/>
                <a:gd name="T61" fmla="*/ 166 h 187"/>
                <a:gd name="T62" fmla="*/ 20 w 126"/>
                <a:gd name="T63" fmla="*/ 139 h 187"/>
                <a:gd name="T64" fmla="*/ 50 w 126"/>
                <a:gd name="T65" fmla="*/ 106 h 187"/>
                <a:gd name="T66" fmla="*/ 52 w 126"/>
                <a:gd name="T67" fmla="*/ 105 h 187"/>
                <a:gd name="T68" fmla="*/ 55 w 126"/>
                <a:gd name="T69" fmla="*/ 99 h 187"/>
                <a:gd name="T70" fmla="*/ 52 w 126"/>
                <a:gd name="T71" fmla="*/ 91 h 187"/>
                <a:gd name="T72" fmla="*/ 51 w 126"/>
                <a:gd name="T73" fmla="*/ 90 h 187"/>
                <a:gd name="T74" fmla="*/ 21 w 126"/>
                <a:gd name="T75" fmla="*/ 53 h 187"/>
                <a:gd name="T76" fmla="*/ 16 w 126"/>
                <a:gd name="T77" fmla="*/ 21 h 187"/>
                <a:gd name="T78" fmla="*/ 110 w 126"/>
                <a:gd name="T79" fmla="*/ 21 h 187"/>
                <a:gd name="T80" fmla="*/ 105 w 126"/>
                <a:gd name="T81" fmla="*/ 53 h 187"/>
                <a:gd name="T82" fmla="*/ 75 w 126"/>
                <a:gd name="T83" fmla="*/ 90 h 187"/>
                <a:gd name="T84" fmla="*/ 74 w 126"/>
                <a:gd name="T85" fmla="*/ 91 h 187"/>
                <a:gd name="T86" fmla="*/ 71 w 126"/>
                <a:gd name="T87" fmla="*/ 99 h 187"/>
                <a:gd name="T88" fmla="*/ 74 w 126"/>
                <a:gd name="T89" fmla="*/ 105 h 187"/>
                <a:gd name="T90" fmla="*/ 76 w 126"/>
                <a:gd name="T91" fmla="*/ 106 h 187"/>
                <a:gd name="T92" fmla="*/ 106 w 126"/>
                <a:gd name="T93" fmla="*/ 139 h 187"/>
                <a:gd name="T94" fmla="*/ 111 w 126"/>
                <a:gd name="T95" fmla="*/ 166 h 187"/>
                <a:gd name="T96" fmla="*/ 99 w 126"/>
                <a:gd name="T97" fmla="*/ 166 h 187"/>
                <a:gd name="T98" fmla="*/ 63 w 126"/>
                <a:gd name="T99" fmla="*/ 119 h 187"/>
                <a:gd name="T100" fmla="*/ 26 w 126"/>
                <a:gd name="T101" fmla="*/ 166 h 187"/>
                <a:gd name="T102" fmla="*/ 15 w 126"/>
                <a:gd name="T103" fmla="*/ 166 h 187"/>
                <a:gd name="T104" fmla="*/ 20 w 126"/>
                <a:gd name="T105" fmla="*/ 1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87">
                  <a:moveTo>
                    <a:pt x="117" y="166"/>
                  </a:moveTo>
                  <a:cubicBezTo>
                    <a:pt x="116" y="166"/>
                    <a:pt x="116" y="166"/>
                    <a:pt x="116" y="166"/>
                  </a:cubicBezTo>
                  <a:cubicBezTo>
                    <a:pt x="116" y="160"/>
                    <a:pt x="116" y="150"/>
                    <a:pt x="111" y="137"/>
                  </a:cubicBezTo>
                  <a:cubicBezTo>
                    <a:pt x="104" y="116"/>
                    <a:pt x="85" y="105"/>
                    <a:pt x="78" y="101"/>
                  </a:cubicBezTo>
                  <a:cubicBezTo>
                    <a:pt x="78" y="100"/>
                    <a:pt x="77" y="100"/>
                    <a:pt x="77" y="100"/>
                  </a:cubicBezTo>
                  <a:cubicBezTo>
                    <a:pt x="77" y="100"/>
                    <a:pt x="76" y="99"/>
                    <a:pt x="76" y="98"/>
                  </a:cubicBezTo>
                  <a:cubicBezTo>
                    <a:pt x="76" y="97"/>
                    <a:pt x="77" y="97"/>
                    <a:pt x="77" y="96"/>
                  </a:cubicBezTo>
                  <a:cubicBezTo>
                    <a:pt x="78" y="95"/>
                    <a:pt x="78" y="95"/>
                    <a:pt x="78" y="95"/>
                  </a:cubicBezTo>
                  <a:cubicBezTo>
                    <a:pt x="94" y="78"/>
                    <a:pt x="105" y="65"/>
                    <a:pt x="110" y="56"/>
                  </a:cubicBezTo>
                  <a:cubicBezTo>
                    <a:pt x="115" y="45"/>
                    <a:pt x="115" y="29"/>
                    <a:pt x="115" y="21"/>
                  </a:cubicBezTo>
                  <a:cubicBezTo>
                    <a:pt x="117" y="21"/>
                    <a:pt x="117" y="21"/>
                    <a:pt x="117" y="21"/>
                  </a:cubicBezTo>
                  <a:cubicBezTo>
                    <a:pt x="122" y="21"/>
                    <a:pt x="126" y="16"/>
                    <a:pt x="126" y="10"/>
                  </a:cubicBezTo>
                  <a:cubicBezTo>
                    <a:pt x="126" y="4"/>
                    <a:pt x="122" y="0"/>
                    <a:pt x="117" y="0"/>
                  </a:cubicBezTo>
                  <a:cubicBezTo>
                    <a:pt x="9" y="0"/>
                    <a:pt x="9" y="0"/>
                    <a:pt x="9" y="0"/>
                  </a:cubicBezTo>
                  <a:cubicBezTo>
                    <a:pt x="4" y="0"/>
                    <a:pt x="0" y="4"/>
                    <a:pt x="0" y="10"/>
                  </a:cubicBezTo>
                  <a:cubicBezTo>
                    <a:pt x="0" y="16"/>
                    <a:pt x="4" y="21"/>
                    <a:pt x="9" y="21"/>
                  </a:cubicBezTo>
                  <a:cubicBezTo>
                    <a:pt x="11" y="21"/>
                    <a:pt x="11" y="21"/>
                    <a:pt x="11" y="21"/>
                  </a:cubicBezTo>
                  <a:cubicBezTo>
                    <a:pt x="11" y="29"/>
                    <a:pt x="10" y="45"/>
                    <a:pt x="16" y="56"/>
                  </a:cubicBezTo>
                  <a:cubicBezTo>
                    <a:pt x="21" y="65"/>
                    <a:pt x="32" y="78"/>
                    <a:pt x="48" y="95"/>
                  </a:cubicBezTo>
                  <a:cubicBezTo>
                    <a:pt x="49" y="96"/>
                    <a:pt x="49" y="96"/>
                    <a:pt x="49" y="96"/>
                  </a:cubicBezTo>
                  <a:cubicBezTo>
                    <a:pt x="49" y="97"/>
                    <a:pt x="50" y="97"/>
                    <a:pt x="50" y="98"/>
                  </a:cubicBezTo>
                  <a:cubicBezTo>
                    <a:pt x="50" y="99"/>
                    <a:pt x="49" y="100"/>
                    <a:pt x="49" y="100"/>
                  </a:cubicBezTo>
                  <a:cubicBezTo>
                    <a:pt x="49" y="100"/>
                    <a:pt x="48" y="100"/>
                    <a:pt x="48" y="101"/>
                  </a:cubicBezTo>
                  <a:cubicBezTo>
                    <a:pt x="41" y="105"/>
                    <a:pt x="22" y="116"/>
                    <a:pt x="15" y="137"/>
                  </a:cubicBezTo>
                  <a:cubicBezTo>
                    <a:pt x="10" y="150"/>
                    <a:pt x="10" y="160"/>
                    <a:pt x="10" y="166"/>
                  </a:cubicBezTo>
                  <a:cubicBezTo>
                    <a:pt x="9" y="166"/>
                    <a:pt x="9" y="166"/>
                    <a:pt x="9" y="166"/>
                  </a:cubicBezTo>
                  <a:cubicBezTo>
                    <a:pt x="4" y="166"/>
                    <a:pt x="0" y="171"/>
                    <a:pt x="0" y="177"/>
                  </a:cubicBezTo>
                  <a:cubicBezTo>
                    <a:pt x="0" y="182"/>
                    <a:pt x="4" y="187"/>
                    <a:pt x="9" y="187"/>
                  </a:cubicBezTo>
                  <a:cubicBezTo>
                    <a:pt x="117" y="187"/>
                    <a:pt x="117" y="187"/>
                    <a:pt x="117" y="187"/>
                  </a:cubicBezTo>
                  <a:cubicBezTo>
                    <a:pt x="122" y="187"/>
                    <a:pt x="126" y="182"/>
                    <a:pt x="126" y="177"/>
                  </a:cubicBezTo>
                  <a:cubicBezTo>
                    <a:pt x="126" y="171"/>
                    <a:pt x="122" y="166"/>
                    <a:pt x="117" y="166"/>
                  </a:cubicBezTo>
                  <a:close/>
                  <a:moveTo>
                    <a:pt x="20" y="139"/>
                  </a:moveTo>
                  <a:cubicBezTo>
                    <a:pt x="24" y="127"/>
                    <a:pt x="34" y="116"/>
                    <a:pt x="50" y="106"/>
                  </a:cubicBezTo>
                  <a:cubicBezTo>
                    <a:pt x="51" y="106"/>
                    <a:pt x="52" y="105"/>
                    <a:pt x="52" y="105"/>
                  </a:cubicBezTo>
                  <a:cubicBezTo>
                    <a:pt x="53" y="104"/>
                    <a:pt x="55" y="102"/>
                    <a:pt x="55" y="99"/>
                  </a:cubicBezTo>
                  <a:cubicBezTo>
                    <a:pt x="55" y="97"/>
                    <a:pt x="55" y="94"/>
                    <a:pt x="52" y="91"/>
                  </a:cubicBezTo>
                  <a:cubicBezTo>
                    <a:pt x="51" y="90"/>
                    <a:pt x="51" y="90"/>
                    <a:pt x="51" y="90"/>
                  </a:cubicBezTo>
                  <a:cubicBezTo>
                    <a:pt x="32" y="70"/>
                    <a:pt x="24" y="58"/>
                    <a:pt x="21" y="53"/>
                  </a:cubicBezTo>
                  <a:cubicBezTo>
                    <a:pt x="16" y="43"/>
                    <a:pt x="16" y="28"/>
                    <a:pt x="16" y="21"/>
                  </a:cubicBezTo>
                  <a:cubicBezTo>
                    <a:pt x="110" y="21"/>
                    <a:pt x="110" y="21"/>
                    <a:pt x="110" y="21"/>
                  </a:cubicBezTo>
                  <a:cubicBezTo>
                    <a:pt x="110" y="28"/>
                    <a:pt x="110" y="43"/>
                    <a:pt x="105" y="53"/>
                  </a:cubicBezTo>
                  <a:cubicBezTo>
                    <a:pt x="102" y="58"/>
                    <a:pt x="94" y="70"/>
                    <a:pt x="75" y="90"/>
                  </a:cubicBezTo>
                  <a:cubicBezTo>
                    <a:pt x="74" y="91"/>
                    <a:pt x="74" y="91"/>
                    <a:pt x="74" y="91"/>
                  </a:cubicBezTo>
                  <a:cubicBezTo>
                    <a:pt x="71" y="94"/>
                    <a:pt x="71" y="97"/>
                    <a:pt x="71" y="99"/>
                  </a:cubicBezTo>
                  <a:cubicBezTo>
                    <a:pt x="71" y="102"/>
                    <a:pt x="73" y="104"/>
                    <a:pt x="74" y="105"/>
                  </a:cubicBezTo>
                  <a:cubicBezTo>
                    <a:pt x="74" y="105"/>
                    <a:pt x="75" y="106"/>
                    <a:pt x="76" y="106"/>
                  </a:cubicBezTo>
                  <a:cubicBezTo>
                    <a:pt x="92" y="116"/>
                    <a:pt x="102" y="127"/>
                    <a:pt x="106" y="139"/>
                  </a:cubicBezTo>
                  <a:cubicBezTo>
                    <a:pt x="111" y="152"/>
                    <a:pt x="111" y="161"/>
                    <a:pt x="111" y="166"/>
                  </a:cubicBezTo>
                  <a:cubicBezTo>
                    <a:pt x="99" y="166"/>
                    <a:pt x="99" y="166"/>
                    <a:pt x="99" y="166"/>
                  </a:cubicBezTo>
                  <a:cubicBezTo>
                    <a:pt x="97" y="128"/>
                    <a:pt x="66" y="119"/>
                    <a:pt x="63" y="119"/>
                  </a:cubicBezTo>
                  <a:cubicBezTo>
                    <a:pt x="35" y="123"/>
                    <a:pt x="28" y="154"/>
                    <a:pt x="26" y="166"/>
                  </a:cubicBezTo>
                  <a:cubicBezTo>
                    <a:pt x="15" y="166"/>
                    <a:pt x="15" y="166"/>
                    <a:pt x="15" y="166"/>
                  </a:cubicBezTo>
                  <a:cubicBezTo>
                    <a:pt x="15" y="161"/>
                    <a:pt x="15" y="152"/>
                    <a:pt x="2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750" tIns="34375" rIns="68750" bIns="34375" numCol="1" anchor="t" anchorCtr="0" compatLnSpc="1">
              <a:prstTxWarp prst="textNoShape">
                <a:avLst/>
              </a:prstTxWarp>
            </a:bodyPr>
            <a:lstStyle/>
            <a:p>
              <a:endParaRPr lang="en-US" sz="1353" dirty="0"/>
            </a:p>
          </p:txBody>
        </p:sp>
        <p:sp>
          <p:nvSpPr>
            <p:cNvPr id="36" name="Freeform 35">
              <a:extLst>
                <a:ext uri="{FF2B5EF4-FFF2-40B4-BE49-F238E27FC236}">
                  <a16:creationId xmlns:a16="http://schemas.microsoft.com/office/drawing/2014/main" id="{55590C19-A382-469D-A569-B19C5557EAA5}"/>
                </a:ext>
              </a:extLst>
            </p:cNvPr>
            <p:cNvSpPr>
              <a:spLocks/>
            </p:cNvSpPr>
            <p:nvPr/>
          </p:nvSpPr>
          <p:spPr bwMode="auto">
            <a:xfrm>
              <a:off x="2311400" y="2232026"/>
              <a:ext cx="173038" cy="93663"/>
            </a:xfrm>
            <a:custGeom>
              <a:avLst/>
              <a:gdLst>
                <a:gd name="T0" fmla="*/ 47 w 52"/>
                <a:gd name="T1" fmla="*/ 3 h 28"/>
                <a:gd name="T2" fmla="*/ 0 w 52"/>
                <a:gd name="T3" fmla="*/ 3 h 28"/>
                <a:gd name="T4" fmla="*/ 25 w 52"/>
                <a:gd name="T5" fmla="*/ 28 h 28"/>
                <a:gd name="T6" fmla="*/ 47 w 52"/>
                <a:gd name="T7" fmla="*/ 3 h 28"/>
              </a:gdLst>
              <a:ahLst/>
              <a:cxnLst>
                <a:cxn ang="0">
                  <a:pos x="T0" y="T1"/>
                </a:cxn>
                <a:cxn ang="0">
                  <a:pos x="T2" y="T3"/>
                </a:cxn>
                <a:cxn ang="0">
                  <a:pos x="T4" y="T5"/>
                </a:cxn>
                <a:cxn ang="0">
                  <a:pos x="T6" y="T7"/>
                </a:cxn>
              </a:cxnLst>
              <a:rect l="0" t="0" r="r" b="b"/>
              <a:pathLst>
                <a:path w="52" h="28">
                  <a:moveTo>
                    <a:pt x="47" y="3"/>
                  </a:moveTo>
                  <a:cubicBezTo>
                    <a:pt x="45" y="2"/>
                    <a:pt x="0" y="0"/>
                    <a:pt x="0" y="3"/>
                  </a:cubicBezTo>
                  <a:cubicBezTo>
                    <a:pt x="0" y="16"/>
                    <a:pt x="25" y="28"/>
                    <a:pt x="25" y="28"/>
                  </a:cubicBezTo>
                  <a:cubicBezTo>
                    <a:pt x="41" y="19"/>
                    <a:pt x="52" y="4"/>
                    <a:pt x="4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750" tIns="34375" rIns="68750" bIns="34375" numCol="1" anchor="t" anchorCtr="0" compatLnSpc="1">
              <a:prstTxWarp prst="textNoShape">
                <a:avLst/>
              </a:prstTxWarp>
            </a:bodyPr>
            <a:lstStyle/>
            <a:p>
              <a:endParaRPr lang="en-US" sz="1353" dirty="0"/>
            </a:p>
          </p:txBody>
        </p:sp>
      </p:grpSp>
      <p:sp>
        <p:nvSpPr>
          <p:cNvPr id="37" name="Freeform 83">
            <a:extLst>
              <a:ext uri="{FF2B5EF4-FFF2-40B4-BE49-F238E27FC236}">
                <a16:creationId xmlns:a16="http://schemas.microsoft.com/office/drawing/2014/main" id="{D824AEBD-63A8-4308-8B18-7C6F55668A46}"/>
              </a:ext>
            </a:extLst>
          </p:cNvPr>
          <p:cNvSpPr>
            <a:spLocks noChangeAspect="1" noEditPoints="1"/>
          </p:cNvSpPr>
          <p:nvPr/>
        </p:nvSpPr>
        <p:spPr bwMode="auto">
          <a:xfrm>
            <a:off x="625684" y="4851222"/>
            <a:ext cx="519654" cy="416718"/>
          </a:xfrm>
          <a:custGeom>
            <a:avLst/>
            <a:gdLst>
              <a:gd name="T0" fmla="*/ 125 w 147"/>
              <a:gd name="T1" fmla="*/ 22 h 118"/>
              <a:gd name="T2" fmla="*/ 118 w 147"/>
              <a:gd name="T3" fmla="*/ 14 h 118"/>
              <a:gd name="T4" fmla="*/ 30 w 147"/>
              <a:gd name="T5" fmla="*/ 14 h 118"/>
              <a:gd name="T6" fmla="*/ 22 w 147"/>
              <a:gd name="T7" fmla="*/ 22 h 118"/>
              <a:gd name="T8" fmla="*/ 22 w 147"/>
              <a:gd name="T9" fmla="*/ 29 h 118"/>
              <a:gd name="T10" fmla="*/ 125 w 147"/>
              <a:gd name="T11" fmla="*/ 29 h 118"/>
              <a:gd name="T12" fmla="*/ 125 w 147"/>
              <a:gd name="T13" fmla="*/ 22 h 118"/>
              <a:gd name="T14" fmla="*/ 103 w 147"/>
              <a:gd name="T15" fmla="*/ 0 h 118"/>
              <a:gd name="T16" fmla="*/ 44 w 147"/>
              <a:gd name="T17" fmla="*/ 0 h 118"/>
              <a:gd name="T18" fmla="*/ 37 w 147"/>
              <a:gd name="T19" fmla="*/ 7 h 118"/>
              <a:gd name="T20" fmla="*/ 110 w 147"/>
              <a:gd name="T21" fmla="*/ 7 h 118"/>
              <a:gd name="T22" fmla="*/ 103 w 147"/>
              <a:gd name="T23" fmla="*/ 0 h 118"/>
              <a:gd name="T24" fmla="*/ 140 w 147"/>
              <a:gd name="T25" fmla="*/ 29 h 118"/>
              <a:gd name="T26" fmla="*/ 135 w 147"/>
              <a:gd name="T27" fmla="*/ 25 h 118"/>
              <a:gd name="T28" fmla="*/ 135 w 147"/>
              <a:gd name="T29" fmla="*/ 37 h 118"/>
              <a:gd name="T30" fmla="*/ 12 w 147"/>
              <a:gd name="T31" fmla="*/ 37 h 118"/>
              <a:gd name="T32" fmla="*/ 12 w 147"/>
              <a:gd name="T33" fmla="*/ 25 h 118"/>
              <a:gd name="T34" fmla="*/ 8 w 147"/>
              <a:gd name="T35" fmla="*/ 29 h 118"/>
              <a:gd name="T36" fmla="*/ 2 w 147"/>
              <a:gd name="T37" fmla="*/ 44 h 118"/>
              <a:gd name="T38" fmla="*/ 13 w 147"/>
              <a:gd name="T39" fmla="*/ 110 h 118"/>
              <a:gd name="T40" fmla="*/ 22 w 147"/>
              <a:gd name="T41" fmla="*/ 118 h 118"/>
              <a:gd name="T42" fmla="*/ 125 w 147"/>
              <a:gd name="T43" fmla="*/ 118 h 118"/>
              <a:gd name="T44" fmla="*/ 134 w 147"/>
              <a:gd name="T45" fmla="*/ 110 h 118"/>
              <a:gd name="T46" fmla="*/ 146 w 147"/>
              <a:gd name="T47" fmla="*/ 44 h 118"/>
              <a:gd name="T48" fmla="*/ 140 w 147"/>
              <a:gd name="T49" fmla="*/ 29 h 118"/>
              <a:gd name="T50" fmla="*/ 103 w 147"/>
              <a:gd name="T51" fmla="*/ 69 h 118"/>
              <a:gd name="T52" fmla="*/ 96 w 147"/>
              <a:gd name="T53" fmla="*/ 76 h 118"/>
              <a:gd name="T54" fmla="*/ 52 w 147"/>
              <a:gd name="T55" fmla="*/ 76 h 118"/>
              <a:gd name="T56" fmla="*/ 44 w 147"/>
              <a:gd name="T57" fmla="*/ 69 h 118"/>
              <a:gd name="T58" fmla="*/ 44 w 147"/>
              <a:gd name="T59" fmla="*/ 54 h 118"/>
              <a:gd name="T60" fmla="*/ 55 w 147"/>
              <a:gd name="T61" fmla="*/ 54 h 118"/>
              <a:gd name="T62" fmla="*/ 55 w 147"/>
              <a:gd name="T63" fmla="*/ 66 h 118"/>
              <a:gd name="T64" fmla="*/ 93 w 147"/>
              <a:gd name="T65" fmla="*/ 66 h 118"/>
              <a:gd name="T66" fmla="*/ 93 w 147"/>
              <a:gd name="T67" fmla="*/ 54 h 118"/>
              <a:gd name="T68" fmla="*/ 103 w 147"/>
              <a:gd name="T69" fmla="*/ 54 h 118"/>
              <a:gd name="T70" fmla="*/ 103 w 147"/>
              <a:gd name="T71"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18">
                <a:moveTo>
                  <a:pt x="125" y="22"/>
                </a:moveTo>
                <a:cubicBezTo>
                  <a:pt x="125" y="14"/>
                  <a:pt x="118" y="14"/>
                  <a:pt x="118" y="14"/>
                </a:cubicBezTo>
                <a:cubicBezTo>
                  <a:pt x="30" y="14"/>
                  <a:pt x="30" y="14"/>
                  <a:pt x="30" y="14"/>
                </a:cubicBezTo>
                <a:cubicBezTo>
                  <a:pt x="30" y="14"/>
                  <a:pt x="22" y="14"/>
                  <a:pt x="22" y="22"/>
                </a:cubicBezTo>
                <a:cubicBezTo>
                  <a:pt x="22" y="29"/>
                  <a:pt x="22" y="29"/>
                  <a:pt x="22" y="29"/>
                </a:cubicBezTo>
                <a:cubicBezTo>
                  <a:pt x="125" y="29"/>
                  <a:pt x="125" y="29"/>
                  <a:pt x="125" y="29"/>
                </a:cubicBezTo>
                <a:lnTo>
                  <a:pt x="125" y="22"/>
                </a:lnTo>
                <a:close/>
                <a:moveTo>
                  <a:pt x="103" y="0"/>
                </a:moveTo>
                <a:cubicBezTo>
                  <a:pt x="44" y="0"/>
                  <a:pt x="44" y="0"/>
                  <a:pt x="44" y="0"/>
                </a:cubicBezTo>
                <a:cubicBezTo>
                  <a:pt x="44" y="0"/>
                  <a:pt x="37" y="0"/>
                  <a:pt x="37" y="7"/>
                </a:cubicBezTo>
                <a:cubicBezTo>
                  <a:pt x="110" y="7"/>
                  <a:pt x="110" y="7"/>
                  <a:pt x="110" y="7"/>
                </a:cubicBezTo>
                <a:cubicBezTo>
                  <a:pt x="110" y="0"/>
                  <a:pt x="103" y="0"/>
                  <a:pt x="103" y="0"/>
                </a:cubicBezTo>
                <a:close/>
                <a:moveTo>
                  <a:pt x="140" y="29"/>
                </a:moveTo>
                <a:cubicBezTo>
                  <a:pt x="135" y="25"/>
                  <a:pt x="135" y="25"/>
                  <a:pt x="135" y="25"/>
                </a:cubicBezTo>
                <a:cubicBezTo>
                  <a:pt x="135" y="37"/>
                  <a:pt x="135" y="37"/>
                  <a:pt x="135" y="37"/>
                </a:cubicBezTo>
                <a:cubicBezTo>
                  <a:pt x="12" y="37"/>
                  <a:pt x="12" y="37"/>
                  <a:pt x="12" y="37"/>
                </a:cubicBezTo>
                <a:cubicBezTo>
                  <a:pt x="12" y="25"/>
                  <a:pt x="12" y="25"/>
                  <a:pt x="12" y="25"/>
                </a:cubicBezTo>
                <a:cubicBezTo>
                  <a:pt x="12" y="25"/>
                  <a:pt x="12" y="25"/>
                  <a:pt x="8" y="29"/>
                </a:cubicBezTo>
                <a:cubicBezTo>
                  <a:pt x="3" y="34"/>
                  <a:pt x="0" y="35"/>
                  <a:pt x="2" y="44"/>
                </a:cubicBezTo>
                <a:cubicBezTo>
                  <a:pt x="4" y="53"/>
                  <a:pt x="12" y="104"/>
                  <a:pt x="13" y="110"/>
                </a:cubicBezTo>
                <a:cubicBezTo>
                  <a:pt x="15" y="118"/>
                  <a:pt x="22" y="118"/>
                  <a:pt x="22" y="118"/>
                </a:cubicBezTo>
                <a:cubicBezTo>
                  <a:pt x="125" y="118"/>
                  <a:pt x="125" y="118"/>
                  <a:pt x="125" y="118"/>
                </a:cubicBezTo>
                <a:cubicBezTo>
                  <a:pt x="125" y="118"/>
                  <a:pt x="133" y="118"/>
                  <a:pt x="134" y="110"/>
                </a:cubicBezTo>
                <a:cubicBezTo>
                  <a:pt x="135" y="104"/>
                  <a:pt x="144" y="53"/>
                  <a:pt x="146" y="44"/>
                </a:cubicBezTo>
                <a:cubicBezTo>
                  <a:pt x="147" y="35"/>
                  <a:pt x="144" y="34"/>
                  <a:pt x="140" y="29"/>
                </a:cubicBezTo>
                <a:close/>
                <a:moveTo>
                  <a:pt x="103" y="69"/>
                </a:moveTo>
                <a:cubicBezTo>
                  <a:pt x="103" y="69"/>
                  <a:pt x="103" y="76"/>
                  <a:pt x="96" y="76"/>
                </a:cubicBezTo>
                <a:cubicBezTo>
                  <a:pt x="52" y="76"/>
                  <a:pt x="52" y="76"/>
                  <a:pt x="52" y="76"/>
                </a:cubicBezTo>
                <a:cubicBezTo>
                  <a:pt x="44" y="76"/>
                  <a:pt x="44" y="69"/>
                  <a:pt x="44" y="69"/>
                </a:cubicBezTo>
                <a:cubicBezTo>
                  <a:pt x="44" y="54"/>
                  <a:pt x="44" y="54"/>
                  <a:pt x="44" y="54"/>
                </a:cubicBezTo>
                <a:cubicBezTo>
                  <a:pt x="55" y="54"/>
                  <a:pt x="55" y="54"/>
                  <a:pt x="55" y="54"/>
                </a:cubicBezTo>
                <a:cubicBezTo>
                  <a:pt x="55" y="66"/>
                  <a:pt x="55" y="66"/>
                  <a:pt x="55" y="66"/>
                </a:cubicBezTo>
                <a:cubicBezTo>
                  <a:pt x="93" y="66"/>
                  <a:pt x="93" y="66"/>
                  <a:pt x="93" y="66"/>
                </a:cubicBezTo>
                <a:cubicBezTo>
                  <a:pt x="93" y="54"/>
                  <a:pt x="93" y="54"/>
                  <a:pt x="93" y="54"/>
                </a:cubicBezTo>
                <a:cubicBezTo>
                  <a:pt x="103" y="54"/>
                  <a:pt x="103" y="54"/>
                  <a:pt x="103" y="54"/>
                </a:cubicBezTo>
                <a:lnTo>
                  <a:pt x="103" y="69"/>
                </a:lnTo>
                <a:close/>
              </a:path>
            </a:pathLst>
          </a:custGeom>
          <a:solidFill>
            <a:schemeClr val="tx2"/>
          </a:solidFill>
          <a:ln>
            <a:noFill/>
          </a:ln>
          <a:extLst/>
        </p:spPr>
        <p:txBody>
          <a:bodyPr vert="horz" wrap="square" lIns="68750" tIns="34375" rIns="68750" bIns="34375" numCol="1" anchor="t" anchorCtr="0" compatLnSpc="1">
            <a:prstTxWarp prst="textNoShape">
              <a:avLst/>
            </a:prstTxWarp>
          </a:bodyPr>
          <a:lstStyle/>
          <a:p>
            <a:endParaRPr lang="en-US" sz="1353" dirty="0"/>
          </a:p>
        </p:txBody>
      </p:sp>
      <p:sp>
        <p:nvSpPr>
          <p:cNvPr id="41" name="Freeform 137">
            <a:extLst>
              <a:ext uri="{FF2B5EF4-FFF2-40B4-BE49-F238E27FC236}">
                <a16:creationId xmlns:a16="http://schemas.microsoft.com/office/drawing/2014/main" id="{351E0E76-B24E-4AEF-9EA1-1A3EF5BEBC25}"/>
              </a:ext>
            </a:extLst>
          </p:cNvPr>
          <p:cNvSpPr>
            <a:spLocks noChangeAspect="1" noEditPoints="1"/>
          </p:cNvSpPr>
          <p:nvPr/>
        </p:nvSpPr>
        <p:spPr bwMode="auto">
          <a:xfrm>
            <a:off x="4943455" y="4805673"/>
            <a:ext cx="457200" cy="457200"/>
          </a:xfrm>
          <a:custGeom>
            <a:avLst/>
            <a:gdLst>
              <a:gd name="T0" fmla="*/ 1164 w 3406"/>
              <a:gd name="T1" fmla="*/ 559 h 3406"/>
              <a:gd name="T2" fmla="*/ 920 w 3406"/>
              <a:gd name="T3" fmla="*/ 665 h 3406"/>
              <a:gd name="T4" fmla="*/ 704 w 3406"/>
              <a:gd name="T5" fmla="*/ 815 h 3406"/>
              <a:gd name="T6" fmla="*/ 523 w 3406"/>
              <a:gd name="T7" fmla="*/ 1004 h 3406"/>
              <a:gd name="T8" fmla="*/ 379 w 3406"/>
              <a:gd name="T9" fmla="*/ 1225 h 3406"/>
              <a:gd name="T10" fmla="*/ 282 w 3406"/>
              <a:gd name="T11" fmla="*/ 1473 h 3406"/>
              <a:gd name="T12" fmla="*/ 235 w 3406"/>
              <a:gd name="T13" fmla="*/ 1741 h 3406"/>
              <a:gd name="T14" fmla="*/ 244 w 3406"/>
              <a:gd name="T15" fmla="*/ 2016 h 3406"/>
              <a:gd name="T16" fmla="*/ 306 w 3406"/>
              <a:gd name="T17" fmla="*/ 2274 h 3406"/>
              <a:gd name="T18" fmla="*/ 415 w 3406"/>
              <a:gd name="T19" fmla="*/ 2511 h 3406"/>
              <a:gd name="T20" fmla="*/ 566 w 3406"/>
              <a:gd name="T21" fmla="*/ 2719 h 3406"/>
              <a:gd name="T22" fmla="*/ 753 w 3406"/>
              <a:gd name="T23" fmla="*/ 2895 h 3406"/>
              <a:gd name="T24" fmla="*/ 972 w 3406"/>
              <a:gd name="T25" fmla="*/ 3032 h 3406"/>
              <a:gd name="T26" fmla="*/ 1216 w 3406"/>
              <a:gd name="T27" fmla="*/ 3126 h 3406"/>
              <a:gd name="T28" fmla="*/ 1480 w 3406"/>
              <a:gd name="T29" fmla="*/ 3171 h 3406"/>
              <a:gd name="T30" fmla="*/ 1756 w 3406"/>
              <a:gd name="T31" fmla="*/ 3161 h 3406"/>
              <a:gd name="T32" fmla="*/ 2019 w 3406"/>
              <a:gd name="T33" fmla="*/ 3097 h 3406"/>
              <a:gd name="T34" fmla="*/ 2259 w 3406"/>
              <a:gd name="T35" fmla="*/ 2984 h 3406"/>
              <a:gd name="T36" fmla="*/ 2469 w 3406"/>
              <a:gd name="T37" fmla="*/ 2828 h 3406"/>
              <a:gd name="T38" fmla="*/ 2646 w 3406"/>
              <a:gd name="T39" fmla="*/ 2634 h 3406"/>
              <a:gd name="T40" fmla="*/ 2781 w 3406"/>
              <a:gd name="T41" fmla="*/ 2407 h 3406"/>
              <a:gd name="T42" fmla="*/ 2871 w 3406"/>
              <a:gd name="T43" fmla="*/ 2155 h 3406"/>
              <a:gd name="T44" fmla="*/ 1339 w 3406"/>
              <a:gd name="T45" fmla="*/ 516 h 3406"/>
              <a:gd name="T46" fmla="*/ 3143 w 3406"/>
              <a:gd name="T47" fmla="*/ 1835 h 3406"/>
              <a:gd name="T48" fmla="*/ 3115 w 3406"/>
              <a:gd name="T49" fmla="*/ 2127 h 3406"/>
              <a:gd name="T50" fmla="*/ 3036 w 3406"/>
              <a:gd name="T51" fmla="*/ 2403 h 3406"/>
              <a:gd name="T52" fmla="*/ 2911 w 3406"/>
              <a:gd name="T53" fmla="*/ 2654 h 3406"/>
              <a:gd name="T54" fmla="*/ 2746 w 3406"/>
              <a:gd name="T55" fmla="*/ 2878 h 3406"/>
              <a:gd name="T56" fmla="*/ 2544 w 3406"/>
              <a:gd name="T57" fmla="*/ 3069 h 3406"/>
              <a:gd name="T58" fmla="*/ 2309 w 3406"/>
              <a:gd name="T59" fmla="*/ 3222 h 3406"/>
              <a:gd name="T60" fmla="*/ 2050 w 3406"/>
              <a:gd name="T61" fmla="*/ 3332 h 3406"/>
              <a:gd name="T62" fmla="*/ 1768 w 3406"/>
              <a:gd name="T63" fmla="*/ 3394 h 3406"/>
              <a:gd name="T64" fmla="*/ 1472 w 3406"/>
              <a:gd name="T65" fmla="*/ 3403 h 3406"/>
              <a:gd name="T66" fmla="*/ 1185 w 3406"/>
              <a:gd name="T67" fmla="*/ 3358 h 3406"/>
              <a:gd name="T68" fmla="*/ 916 w 3406"/>
              <a:gd name="T69" fmla="*/ 3263 h 3406"/>
              <a:gd name="T70" fmla="*/ 673 w 3406"/>
              <a:gd name="T71" fmla="*/ 3124 h 3406"/>
              <a:gd name="T72" fmla="*/ 461 w 3406"/>
              <a:gd name="T73" fmla="*/ 2945 h 3406"/>
              <a:gd name="T74" fmla="*/ 282 w 3406"/>
              <a:gd name="T75" fmla="*/ 2733 h 3406"/>
              <a:gd name="T76" fmla="*/ 143 w 3406"/>
              <a:gd name="T77" fmla="*/ 2490 h 3406"/>
              <a:gd name="T78" fmla="*/ 48 w 3406"/>
              <a:gd name="T79" fmla="*/ 2221 h 3406"/>
              <a:gd name="T80" fmla="*/ 3 w 3406"/>
              <a:gd name="T81" fmla="*/ 1934 h 3406"/>
              <a:gd name="T82" fmla="*/ 12 w 3406"/>
              <a:gd name="T83" fmla="*/ 1638 h 3406"/>
              <a:gd name="T84" fmla="*/ 74 w 3406"/>
              <a:gd name="T85" fmla="*/ 1356 h 3406"/>
              <a:gd name="T86" fmla="*/ 184 w 3406"/>
              <a:gd name="T87" fmla="*/ 1097 h 3406"/>
              <a:gd name="T88" fmla="*/ 337 w 3406"/>
              <a:gd name="T89" fmla="*/ 862 h 3406"/>
              <a:gd name="T90" fmla="*/ 528 w 3406"/>
              <a:gd name="T91" fmla="*/ 660 h 3406"/>
              <a:gd name="T92" fmla="*/ 752 w 3406"/>
              <a:gd name="T93" fmla="*/ 495 h 3406"/>
              <a:gd name="T94" fmla="*/ 1003 w 3406"/>
              <a:gd name="T95" fmla="*/ 370 h 3406"/>
              <a:gd name="T96" fmla="*/ 1279 w 3406"/>
              <a:gd name="T97" fmla="*/ 291 h 3406"/>
              <a:gd name="T98" fmla="*/ 1571 w 3406"/>
              <a:gd name="T99" fmla="*/ 263 h 3406"/>
              <a:gd name="T100" fmla="*/ 2032 w 3406"/>
              <a:gd name="T101" fmla="*/ 12 h 3406"/>
              <a:gd name="T102" fmla="*/ 2313 w 3406"/>
              <a:gd name="T103" fmla="*/ 74 h 3406"/>
              <a:gd name="T104" fmla="*/ 2574 w 3406"/>
              <a:gd name="T105" fmla="*/ 184 h 3406"/>
              <a:gd name="T106" fmla="*/ 2807 w 3406"/>
              <a:gd name="T107" fmla="*/ 337 h 3406"/>
              <a:gd name="T108" fmla="*/ 3009 w 3406"/>
              <a:gd name="T109" fmla="*/ 528 h 3406"/>
              <a:gd name="T110" fmla="*/ 3176 w 3406"/>
              <a:gd name="T111" fmla="*/ 751 h 3406"/>
              <a:gd name="T112" fmla="*/ 3301 w 3406"/>
              <a:gd name="T113" fmla="*/ 1003 h 3406"/>
              <a:gd name="T114" fmla="*/ 3379 w 3406"/>
              <a:gd name="T115" fmla="*/ 1278 h 3406"/>
              <a:gd name="T116" fmla="*/ 3406 w 3406"/>
              <a:gd name="T117" fmla="*/ 1571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6" h="3406">
                <a:moveTo>
                  <a:pt x="1339" y="516"/>
                </a:moveTo>
                <a:lnTo>
                  <a:pt x="1251" y="535"/>
                </a:lnTo>
                <a:lnTo>
                  <a:pt x="1164" y="559"/>
                </a:lnTo>
                <a:lnTo>
                  <a:pt x="1080" y="589"/>
                </a:lnTo>
                <a:lnTo>
                  <a:pt x="999" y="625"/>
                </a:lnTo>
                <a:lnTo>
                  <a:pt x="920" y="665"/>
                </a:lnTo>
                <a:lnTo>
                  <a:pt x="845" y="711"/>
                </a:lnTo>
                <a:lnTo>
                  <a:pt x="772" y="760"/>
                </a:lnTo>
                <a:lnTo>
                  <a:pt x="704" y="815"/>
                </a:lnTo>
                <a:lnTo>
                  <a:pt x="639" y="874"/>
                </a:lnTo>
                <a:lnTo>
                  <a:pt x="578" y="937"/>
                </a:lnTo>
                <a:lnTo>
                  <a:pt x="523" y="1004"/>
                </a:lnTo>
                <a:lnTo>
                  <a:pt x="470" y="1074"/>
                </a:lnTo>
                <a:lnTo>
                  <a:pt x="422" y="1147"/>
                </a:lnTo>
                <a:lnTo>
                  <a:pt x="379" y="1225"/>
                </a:lnTo>
                <a:lnTo>
                  <a:pt x="342" y="1304"/>
                </a:lnTo>
                <a:lnTo>
                  <a:pt x="309" y="1387"/>
                </a:lnTo>
                <a:lnTo>
                  <a:pt x="282" y="1473"/>
                </a:lnTo>
                <a:lnTo>
                  <a:pt x="260" y="1561"/>
                </a:lnTo>
                <a:lnTo>
                  <a:pt x="245" y="1650"/>
                </a:lnTo>
                <a:lnTo>
                  <a:pt x="235" y="1741"/>
                </a:lnTo>
                <a:lnTo>
                  <a:pt x="232" y="1835"/>
                </a:lnTo>
                <a:lnTo>
                  <a:pt x="235" y="1926"/>
                </a:lnTo>
                <a:lnTo>
                  <a:pt x="244" y="2016"/>
                </a:lnTo>
                <a:lnTo>
                  <a:pt x="259" y="2105"/>
                </a:lnTo>
                <a:lnTo>
                  <a:pt x="280" y="2190"/>
                </a:lnTo>
                <a:lnTo>
                  <a:pt x="306" y="2274"/>
                </a:lnTo>
                <a:lnTo>
                  <a:pt x="338" y="2356"/>
                </a:lnTo>
                <a:lnTo>
                  <a:pt x="374" y="2434"/>
                </a:lnTo>
                <a:lnTo>
                  <a:pt x="415" y="2511"/>
                </a:lnTo>
                <a:lnTo>
                  <a:pt x="461" y="2583"/>
                </a:lnTo>
                <a:lnTo>
                  <a:pt x="511" y="2653"/>
                </a:lnTo>
                <a:lnTo>
                  <a:pt x="566" y="2719"/>
                </a:lnTo>
                <a:lnTo>
                  <a:pt x="625" y="2781"/>
                </a:lnTo>
                <a:lnTo>
                  <a:pt x="687" y="2840"/>
                </a:lnTo>
                <a:lnTo>
                  <a:pt x="753" y="2895"/>
                </a:lnTo>
                <a:lnTo>
                  <a:pt x="823" y="2945"/>
                </a:lnTo>
                <a:lnTo>
                  <a:pt x="895" y="2991"/>
                </a:lnTo>
                <a:lnTo>
                  <a:pt x="972" y="3032"/>
                </a:lnTo>
                <a:lnTo>
                  <a:pt x="1050" y="3068"/>
                </a:lnTo>
                <a:lnTo>
                  <a:pt x="1132" y="3100"/>
                </a:lnTo>
                <a:lnTo>
                  <a:pt x="1216" y="3126"/>
                </a:lnTo>
                <a:lnTo>
                  <a:pt x="1301" y="3147"/>
                </a:lnTo>
                <a:lnTo>
                  <a:pt x="1390" y="3162"/>
                </a:lnTo>
                <a:lnTo>
                  <a:pt x="1480" y="3171"/>
                </a:lnTo>
                <a:lnTo>
                  <a:pt x="1571" y="3174"/>
                </a:lnTo>
                <a:lnTo>
                  <a:pt x="1665" y="3171"/>
                </a:lnTo>
                <a:lnTo>
                  <a:pt x="1756" y="3161"/>
                </a:lnTo>
                <a:lnTo>
                  <a:pt x="1845" y="3146"/>
                </a:lnTo>
                <a:lnTo>
                  <a:pt x="1933" y="3124"/>
                </a:lnTo>
                <a:lnTo>
                  <a:pt x="2019" y="3097"/>
                </a:lnTo>
                <a:lnTo>
                  <a:pt x="2102" y="3064"/>
                </a:lnTo>
                <a:lnTo>
                  <a:pt x="2181" y="3027"/>
                </a:lnTo>
                <a:lnTo>
                  <a:pt x="2259" y="2984"/>
                </a:lnTo>
                <a:lnTo>
                  <a:pt x="2332" y="2936"/>
                </a:lnTo>
                <a:lnTo>
                  <a:pt x="2402" y="2883"/>
                </a:lnTo>
                <a:lnTo>
                  <a:pt x="2469" y="2828"/>
                </a:lnTo>
                <a:lnTo>
                  <a:pt x="2532" y="2767"/>
                </a:lnTo>
                <a:lnTo>
                  <a:pt x="2591" y="2702"/>
                </a:lnTo>
                <a:lnTo>
                  <a:pt x="2646" y="2634"/>
                </a:lnTo>
                <a:lnTo>
                  <a:pt x="2695" y="2561"/>
                </a:lnTo>
                <a:lnTo>
                  <a:pt x="2741" y="2486"/>
                </a:lnTo>
                <a:lnTo>
                  <a:pt x="2781" y="2407"/>
                </a:lnTo>
                <a:lnTo>
                  <a:pt x="2817" y="2326"/>
                </a:lnTo>
                <a:lnTo>
                  <a:pt x="2847" y="2242"/>
                </a:lnTo>
                <a:lnTo>
                  <a:pt x="2871" y="2155"/>
                </a:lnTo>
                <a:lnTo>
                  <a:pt x="2890" y="2067"/>
                </a:lnTo>
                <a:lnTo>
                  <a:pt x="1339" y="2067"/>
                </a:lnTo>
                <a:lnTo>
                  <a:pt x="1339" y="516"/>
                </a:lnTo>
                <a:close/>
                <a:moveTo>
                  <a:pt x="1571" y="263"/>
                </a:moveTo>
                <a:lnTo>
                  <a:pt x="1571" y="1835"/>
                </a:lnTo>
                <a:lnTo>
                  <a:pt x="3143" y="1835"/>
                </a:lnTo>
                <a:lnTo>
                  <a:pt x="3139" y="1934"/>
                </a:lnTo>
                <a:lnTo>
                  <a:pt x="3130" y="2032"/>
                </a:lnTo>
                <a:lnTo>
                  <a:pt x="3115" y="2127"/>
                </a:lnTo>
                <a:lnTo>
                  <a:pt x="3094" y="2221"/>
                </a:lnTo>
                <a:lnTo>
                  <a:pt x="3068" y="2313"/>
                </a:lnTo>
                <a:lnTo>
                  <a:pt x="3036" y="2403"/>
                </a:lnTo>
                <a:lnTo>
                  <a:pt x="3000" y="2490"/>
                </a:lnTo>
                <a:lnTo>
                  <a:pt x="2958" y="2574"/>
                </a:lnTo>
                <a:lnTo>
                  <a:pt x="2911" y="2654"/>
                </a:lnTo>
                <a:lnTo>
                  <a:pt x="2861" y="2733"/>
                </a:lnTo>
                <a:lnTo>
                  <a:pt x="2805" y="2807"/>
                </a:lnTo>
                <a:lnTo>
                  <a:pt x="2746" y="2878"/>
                </a:lnTo>
                <a:lnTo>
                  <a:pt x="2682" y="2945"/>
                </a:lnTo>
                <a:lnTo>
                  <a:pt x="2615" y="3009"/>
                </a:lnTo>
                <a:lnTo>
                  <a:pt x="2544" y="3069"/>
                </a:lnTo>
                <a:lnTo>
                  <a:pt x="2468" y="3124"/>
                </a:lnTo>
                <a:lnTo>
                  <a:pt x="2391" y="3176"/>
                </a:lnTo>
                <a:lnTo>
                  <a:pt x="2309" y="3222"/>
                </a:lnTo>
                <a:lnTo>
                  <a:pt x="2226" y="3263"/>
                </a:lnTo>
                <a:lnTo>
                  <a:pt x="2139" y="3301"/>
                </a:lnTo>
                <a:lnTo>
                  <a:pt x="2050" y="3332"/>
                </a:lnTo>
                <a:lnTo>
                  <a:pt x="1958" y="3358"/>
                </a:lnTo>
                <a:lnTo>
                  <a:pt x="1864" y="3379"/>
                </a:lnTo>
                <a:lnTo>
                  <a:pt x="1768" y="3394"/>
                </a:lnTo>
                <a:lnTo>
                  <a:pt x="1670" y="3403"/>
                </a:lnTo>
                <a:lnTo>
                  <a:pt x="1571" y="3406"/>
                </a:lnTo>
                <a:lnTo>
                  <a:pt x="1472" y="3403"/>
                </a:lnTo>
                <a:lnTo>
                  <a:pt x="1374" y="3394"/>
                </a:lnTo>
                <a:lnTo>
                  <a:pt x="1279" y="3379"/>
                </a:lnTo>
                <a:lnTo>
                  <a:pt x="1185" y="3358"/>
                </a:lnTo>
                <a:lnTo>
                  <a:pt x="1093" y="3332"/>
                </a:lnTo>
                <a:lnTo>
                  <a:pt x="1003" y="3301"/>
                </a:lnTo>
                <a:lnTo>
                  <a:pt x="916" y="3263"/>
                </a:lnTo>
                <a:lnTo>
                  <a:pt x="832" y="3222"/>
                </a:lnTo>
                <a:lnTo>
                  <a:pt x="752" y="3176"/>
                </a:lnTo>
                <a:lnTo>
                  <a:pt x="673" y="3124"/>
                </a:lnTo>
                <a:lnTo>
                  <a:pt x="599" y="3069"/>
                </a:lnTo>
                <a:lnTo>
                  <a:pt x="528" y="3009"/>
                </a:lnTo>
                <a:lnTo>
                  <a:pt x="461" y="2945"/>
                </a:lnTo>
                <a:lnTo>
                  <a:pt x="397" y="2878"/>
                </a:lnTo>
                <a:lnTo>
                  <a:pt x="337" y="2807"/>
                </a:lnTo>
                <a:lnTo>
                  <a:pt x="282" y="2733"/>
                </a:lnTo>
                <a:lnTo>
                  <a:pt x="230" y="2654"/>
                </a:lnTo>
                <a:lnTo>
                  <a:pt x="184" y="2574"/>
                </a:lnTo>
                <a:lnTo>
                  <a:pt x="143" y="2490"/>
                </a:lnTo>
                <a:lnTo>
                  <a:pt x="105" y="2403"/>
                </a:lnTo>
                <a:lnTo>
                  <a:pt x="74" y="2313"/>
                </a:lnTo>
                <a:lnTo>
                  <a:pt x="48" y="2221"/>
                </a:lnTo>
                <a:lnTo>
                  <a:pt x="27" y="2127"/>
                </a:lnTo>
                <a:lnTo>
                  <a:pt x="12" y="2032"/>
                </a:lnTo>
                <a:lnTo>
                  <a:pt x="3" y="1934"/>
                </a:lnTo>
                <a:lnTo>
                  <a:pt x="0" y="1835"/>
                </a:lnTo>
                <a:lnTo>
                  <a:pt x="3" y="1736"/>
                </a:lnTo>
                <a:lnTo>
                  <a:pt x="12" y="1638"/>
                </a:lnTo>
                <a:lnTo>
                  <a:pt x="27" y="1542"/>
                </a:lnTo>
                <a:lnTo>
                  <a:pt x="48" y="1448"/>
                </a:lnTo>
                <a:lnTo>
                  <a:pt x="74" y="1356"/>
                </a:lnTo>
                <a:lnTo>
                  <a:pt x="105" y="1267"/>
                </a:lnTo>
                <a:lnTo>
                  <a:pt x="143" y="1180"/>
                </a:lnTo>
                <a:lnTo>
                  <a:pt x="184" y="1097"/>
                </a:lnTo>
                <a:lnTo>
                  <a:pt x="230" y="1015"/>
                </a:lnTo>
                <a:lnTo>
                  <a:pt x="282" y="938"/>
                </a:lnTo>
                <a:lnTo>
                  <a:pt x="337" y="862"/>
                </a:lnTo>
                <a:lnTo>
                  <a:pt x="397" y="791"/>
                </a:lnTo>
                <a:lnTo>
                  <a:pt x="461" y="724"/>
                </a:lnTo>
                <a:lnTo>
                  <a:pt x="528" y="660"/>
                </a:lnTo>
                <a:lnTo>
                  <a:pt x="599" y="601"/>
                </a:lnTo>
                <a:lnTo>
                  <a:pt x="673" y="545"/>
                </a:lnTo>
                <a:lnTo>
                  <a:pt x="752" y="495"/>
                </a:lnTo>
                <a:lnTo>
                  <a:pt x="832" y="448"/>
                </a:lnTo>
                <a:lnTo>
                  <a:pt x="916" y="406"/>
                </a:lnTo>
                <a:lnTo>
                  <a:pt x="1003" y="370"/>
                </a:lnTo>
                <a:lnTo>
                  <a:pt x="1093" y="338"/>
                </a:lnTo>
                <a:lnTo>
                  <a:pt x="1185" y="312"/>
                </a:lnTo>
                <a:lnTo>
                  <a:pt x="1279" y="291"/>
                </a:lnTo>
                <a:lnTo>
                  <a:pt x="1374" y="276"/>
                </a:lnTo>
                <a:lnTo>
                  <a:pt x="1472" y="267"/>
                </a:lnTo>
                <a:lnTo>
                  <a:pt x="1571" y="263"/>
                </a:lnTo>
                <a:close/>
                <a:moveTo>
                  <a:pt x="1835" y="0"/>
                </a:moveTo>
                <a:lnTo>
                  <a:pt x="1934" y="3"/>
                </a:lnTo>
                <a:lnTo>
                  <a:pt x="2032" y="12"/>
                </a:lnTo>
                <a:lnTo>
                  <a:pt x="2128" y="27"/>
                </a:lnTo>
                <a:lnTo>
                  <a:pt x="2221" y="48"/>
                </a:lnTo>
                <a:lnTo>
                  <a:pt x="2313" y="74"/>
                </a:lnTo>
                <a:lnTo>
                  <a:pt x="2403" y="105"/>
                </a:lnTo>
                <a:lnTo>
                  <a:pt x="2490" y="143"/>
                </a:lnTo>
                <a:lnTo>
                  <a:pt x="2574" y="184"/>
                </a:lnTo>
                <a:lnTo>
                  <a:pt x="2655" y="230"/>
                </a:lnTo>
                <a:lnTo>
                  <a:pt x="2733" y="281"/>
                </a:lnTo>
                <a:lnTo>
                  <a:pt x="2807" y="337"/>
                </a:lnTo>
                <a:lnTo>
                  <a:pt x="2878" y="397"/>
                </a:lnTo>
                <a:lnTo>
                  <a:pt x="2946" y="460"/>
                </a:lnTo>
                <a:lnTo>
                  <a:pt x="3009" y="528"/>
                </a:lnTo>
                <a:lnTo>
                  <a:pt x="3069" y="599"/>
                </a:lnTo>
                <a:lnTo>
                  <a:pt x="3125" y="673"/>
                </a:lnTo>
                <a:lnTo>
                  <a:pt x="3176" y="751"/>
                </a:lnTo>
                <a:lnTo>
                  <a:pt x="3222" y="832"/>
                </a:lnTo>
                <a:lnTo>
                  <a:pt x="3263" y="916"/>
                </a:lnTo>
                <a:lnTo>
                  <a:pt x="3301" y="1003"/>
                </a:lnTo>
                <a:lnTo>
                  <a:pt x="3332" y="1093"/>
                </a:lnTo>
                <a:lnTo>
                  <a:pt x="3358" y="1185"/>
                </a:lnTo>
                <a:lnTo>
                  <a:pt x="3379" y="1278"/>
                </a:lnTo>
                <a:lnTo>
                  <a:pt x="3394" y="1374"/>
                </a:lnTo>
                <a:lnTo>
                  <a:pt x="3403" y="1472"/>
                </a:lnTo>
                <a:lnTo>
                  <a:pt x="3406" y="1571"/>
                </a:lnTo>
                <a:lnTo>
                  <a:pt x="1835" y="1571"/>
                </a:lnTo>
                <a:lnTo>
                  <a:pt x="1835" y="0"/>
                </a:lnTo>
                <a:close/>
              </a:path>
            </a:pathLst>
          </a:custGeom>
          <a:solidFill>
            <a:schemeClr val="accent2"/>
          </a:solidFill>
          <a:ln w="0">
            <a:noFill/>
            <a:prstDash val="solid"/>
            <a:round/>
            <a:headEnd/>
            <a:tailEnd/>
          </a:ln>
        </p:spPr>
        <p:txBody>
          <a:bodyPr vert="horz" wrap="square" lIns="68750" tIns="34375" rIns="68750" bIns="34375" numCol="1" anchor="t" anchorCtr="0" compatLnSpc="1">
            <a:prstTxWarp prst="textNoShape">
              <a:avLst/>
            </a:prstTxWarp>
          </a:bodyPr>
          <a:lstStyle/>
          <a:p>
            <a:endParaRPr lang="en-US" sz="1600" dirty="0">
              <a:solidFill>
                <a:srgbClr val="000000"/>
              </a:solidFill>
            </a:endParaRPr>
          </a:p>
        </p:txBody>
      </p:sp>
      <p:sp>
        <p:nvSpPr>
          <p:cNvPr id="42" name="Isosceles Triangle 41">
            <a:extLst>
              <a:ext uri="{FF2B5EF4-FFF2-40B4-BE49-F238E27FC236}">
                <a16:creationId xmlns:a16="http://schemas.microsoft.com/office/drawing/2014/main" id="{88B1FA01-A506-46AF-8BB4-B33FD59F4A2F}"/>
              </a:ext>
            </a:extLst>
          </p:cNvPr>
          <p:cNvSpPr/>
          <p:nvPr/>
        </p:nvSpPr>
        <p:spPr>
          <a:xfrm rot="5400000">
            <a:off x="2645247" y="3810000"/>
            <a:ext cx="3595878" cy="381000"/>
          </a:xfrm>
          <a:prstGeom prst="triangle">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50" name="Rectangle 49">
            <a:extLst>
              <a:ext uri="{FF2B5EF4-FFF2-40B4-BE49-F238E27FC236}">
                <a16:creationId xmlns:a16="http://schemas.microsoft.com/office/drawing/2014/main" id="{99A0D807-CFD9-45CE-9A52-A02EBBE17066}"/>
              </a:ext>
            </a:extLst>
          </p:cNvPr>
          <p:cNvSpPr/>
          <p:nvPr/>
        </p:nvSpPr>
        <p:spPr>
          <a:xfrm>
            <a:off x="1240510" y="2203048"/>
            <a:ext cx="3008610" cy="1097280"/>
          </a:xfrm>
          <a:prstGeom prst="rect">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t"/>
          <a:lstStyle/>
          <a:p>
            <a:pPr marL="91440"/>
            <a:r>
              <a:rPr lang="en-US" sz="1600" dirty="0"/>
              <a:t>Ties payments to </a:t>
            </a:r>
            <a:r>
              <a:rPr lang="en-US" sz="1600" b="1" dirty="0"/>
              <a:t>inputs</a:t>
            </a:r>
            <a:r>
              <a:rPr lang="en-US" sz="1600" dirty="0"/>
              <a:t> and </a:t>
            </a:r>
            <a:r>
              <a:rPr lang="en-US" sz="1600" b="1" dirty="0"/>
              <a:t>outputs</a:t>
            </a:r>
            <a:r>
              <a:rPr lang="en-US" sz="1600" dirty="0"/>
              <a:t> like job placement.</a:t>
            </a:r>
          </a:p>
        </p:txBody>
      </p:sp>
      <p:sp>
        <p:nvSpPr>
          <p:cNvPr id="51" name="Rectangle 50">
            <a:extLst>
              <a:ext uri="{FF2B5EF4-FFF2-40B4-BE49-F238E27FC236}">
                <a16:creationId xmlns:a16="http://schemas.microsoft.com/office/drawing/2014/main" id="{2B2E1CBE-B82C-482E-A67D-7024CC0E3088}"/>
              </a:ext>
            </a:extLst>
          </p:cNvPr>
          <p:cNvSpPr/>
          <p:nvPr/>
        </p:nvSpPr>
        <p:spPr>
          <a:xfrm>
            <a:off x="1240510" y="3426652"/>
            <a:ext cx="3008610" cy="1097280"/>
          </a:xfrm>
          <a:prstGeom prst="rect">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t"/>
          <a:lstStyle/>
          <a:p>
            <a:pPr marL="91440">
              <a:defRPr/>
            </a:pPr>
            <a:r>
              <a:rPr lang="en-US" sz="1600" b="1" dirty="0"/>
              <a:t>2-year funding cycle </a:t>
            </a:r>
            <a:r>
              <a:rPr lang="en-US" sz="1600" dirty="0"/>
              <a:t>requires short contract periods; no time for course correction.</a:t>
            </a:r>
          </a:p>
        </p:txBody>
      </p:sp>
      <p:sp>
        <p:nvSpPr>
          <p:cNvPr id="52" name="Rectangle 51">
            <a:extLst>
              <a:ext uri="{FF2B5EF4-FFF2-40B4-BE49-F238E27FC236}">
                <a16:creationId xmlns:a16="http://schemas.microsoft.com/office/drawing/2014/main" id="{CB509B83-4FEE-44D9-AA42-800FEAFD4A50}"/>
              </a:ext>
            </a:extLst>
          </p:cNvPr>
          <p:cNvSpPr/>
          <p:nvPr/>
        </p:nvSpPr>
        <p:spPr>
          <a:xfrm>
            <a:off x="1240510" y="4686002"/>
            <a:ext cx="3008610" cy="1097280"/>
          </a:xfrm>
          <a:prstGeom prst="rect">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t"/>
          <a:lstStyle/>
          <a:p>
            <a:pPr marL="91440" lvl="1"/>
            <a:r>
              <a:rPr lang="en-US" sz="1600" dirty="0"/>
              <a:t>Most workforce contracts are actually just </a:t>
            </a:r>
            <a:r>
              <a:rPr lang="en-US" sz="1600" b="1" dirty="0"/>
              <a:t>cost-reimbursemen</a:t>
            </a:r>
            <a:r>
              <a:rPr lang="en-US" sz="1600" dirty="0"/>
              <a:t>t with no link to performance at all.</a:t>
            </a:r>
          </a:p>
        </p:txBody>
      </p:sp>
      <p:sp>
        <p:nvSpPr>
          <p:cNvPr id="53" name="Rectangle 52">
            <a:extLst>
              <a:ext uri="{FF2B5EF4-FFF2-40B4-BE49-F238E27FC236}">
                <a16:creationId xmlns:a16="http://schemas.microsoft.com/office/drawing/2014/main" id="{77DD8D11-1938-4D66-9F65-A2210019275A}"/>
              </a:ext>
            </a:extLst>
          </p:cNvPr>
          <p:cNvSpPr/>
          <p:nvPr/>
        </p:nvSpPr>
        <p:spPr>
          <a:xfrm>
            <a:off x="5571110" y="2203048"/>
            <a:ext cx="3014092" cy="1097280"/>
          </a:xfrm>
          <a:prstGeom prst="rect">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t"/>
          <a:lstStyle/>
          <a:p>
            <a:pPr marL="91440"/>
            <a:r>
              <a:rPr lang="en-US" sz="1600" dirty="0"/>
              <a:t>Payments tied to </a:t>
            </a:r>
            <a:r>
              <a:rPr lang="en-US" sz="1600" b="1" dirty="0"/>
              <a:t>long-term outcomes </a:t>
            </a:r>
            <a:r>
              <a:rPr lang="en-US" sz="1600" dirty="0"/>
              <a:t>like education attainment, wage growth and reduced recidivism. </a:t>
            </a:r>
          </a:p>
        </p:txBody>
      </p:sp>
      <p:sp>
        <p:nvSpPr>
          <p:cNvPr id="54" name="Rectangle 53">
            <a:extLst>
              <a:ext uri="{FF2B5EF4-FFF2-40B4-BE49-F238E27FC236}">
                <a16:creationId xmlns:a16="http://schemas.microsoft.com/office/drawing/2014/main" id="{BFF7DCD6-3DD6-4846-8F04-F46BF288C84E}"/>
              </a:ext>
            </a:extLst>
          </p:cNvPr>
          <p:cNvSpPr/>
          <p:nvPr/>
        </p:nvSpPr>
        <p:spPr>
          <a:xfrm>
            <a:off x="5571110" y="3426653"/>
            <a:ext cx="3014092" cy="1097280"/>
          </a:xfrm>
          <a:prstGeom prst="rect">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t"/>
          <a:lstStyle/>
          <a:p>
            <a:pPr marL="91440">
              <a:defRPr/>
            </a:pPr>
            <a:r>
              <a:rPr lang="en-US" sz="1600" b="1" dirty="0"/>
              <a:t>10% “no-year” set-aside </a:t>
            </a:r>
            <a:r>
              <a:rPr lang="en-US" sz="1600" dirty="0"/>
              <a:t>of WIOA formula funds can be spent well beyond the 2-year funding cycle.</a:t>
            </a:r>
          </a:p>
        </p:txBody>
      </p:sp>
      <p:sp>
        <p:nvSpPr>
          <p:cNvPr id="55" name="Rectangle 54">
            <a:extLst>
              <a:ext uri="{FF2B5EF4-FFF2-40B4-BE49-F238E27FC236}">
                <a16:creationId xmlns:a16="http://schemas.microsoft.com/office/drawing/2014/main" id="{846DCA62-21B8-40AF-9E14-2AE2F4D68D61}"/>
              </a:ext>
            </a:extLst>
          </p:cNvPr>
          <p:cNvSpPr/>
          <p:nvPr/>
        </p:nvSpPr>
        <p:spPr>
          <a:xfrm>
            <a:off x="5571110" y="4686002"/>
            <a:ext cx="3014092" cy="1097280"/>
          </a:xfrm>
          <a:prstGeom prst="rect">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t"/>
          <a:lstStyle/>
          <a:p>
            <a:r>
              <a:rPr lang="en-US" sz="1600" b="1" dirty="0"/>
              <a:t>P4P contracting strategy </a:t>
            </a:r>
            <a:r>
              <a:rPr lang="en-US" sz="1600" dirty="0"/>
              <a:t>required. Includes </a:t>
            </a:r>
            <a:r>
              <a:rPr lang="en-US" sz="1600" b="1" dirty="0"/>
              <a:t>evaluation</a:t>
            </a:r>
            <a:r>
              <a:rPr lang="en-US" sz="1600" dirty="0"/>
              <a:t>, 3</a:t>
            </a:r>
            <a:r>
              <a:rPr lang="en-US" sz="1600" baseline="30000" dirty="0"/>
              <a:t>rd</a:t>
            </a:r>
            <a:r>
              <a:rPr lang="en-US" sz="1600" dirty="0"/>
              <a:t> party data checks, and project cost-modeling.</a:t>
            </a:r>
          </a:p>
        </p:txBody>
      </p:sp>
      <p:sp>
        <p:nvSpPr>
          <p:cNvPr id="26" name="Text Placeholder 5">
            <a:extLst>
              <a:ext uri="{FF2B5EF4-FFF2-40B4-BE49-F238E27FC236}">
                <a16:creationId xmlns:a16="http://schemas.microsoft.com/office/drawing/2014/main" id="{2E2D9B47-2E33-4AEC-9C5F-599076A04333}"/>
              </a:ext>
            </a:extLst>
          </p:cNvPr>
          <p:cNvSpPr>
            <a:spLocks noGrp="1"/>
          </p:cNvSpPr>
          <p:nvPr>
            <p:ph type="body" sz="quarter" idx="15"/>
          </p:nvPr>
        </p:nvSpPr>
        <p:spPr>
          <a:xfrm>
            <a:off x="624707" y="1741716"/>
            <a:ext cx="3794894" cy="330860"/>
          </a:xfrm>
          <a:prstGeom prst="rect">
            <a:avLst/>
          </a:prstGeom>
          <a:solidFill>
            <a:schemeClr val="tx2"/>
          </a:solidFill>
          <a:ln>
            <a:solidFill>
              <a:schemeClr val="tx2"/>
            </a:solidFill>
          </a:ln>
        </p:spPr>
        <p:txBody>
          <a:bodyPr wrap="square">
            <a:spAutoFit/>
          </a:bodyPr>
          <a:lstStyle>
            <a:lvl1pPr marL="0" indent="0" algn="ctr">
              <a:buNone/>
              <a:defRPr sz="1400" b="1" baseline="0"/>
            </a:lvl1pPr>
          </a:lstStyle>
          <a:p>
            <a:pPr lvl="0"/>
            <a:r>
              <a:rPr lang="en-US" sz="1550" dirty="0">
                <a:solidFill>
                  <a:schemeClr val="bg1"/>
                </a:solidFill>
              </a:rPr>
              <a:t>Traditional Performance-Based Contracting</a:t>
            </a:r>
          </a:p>
        </p:txBody>
      </p:sp>
      <p:sp>
        <p:nvSpPr>
          <p:cNvPr id="27" name="Text Placeholder 5">
            <a:extLst>
              <a:ext uri="{FF2B5EF4-FFF2-40B4-BE49-F238E27FC236}">
                <a16:creationId xmlns:a16="http://schemas.microsoft.com/office/drawing/2014/main" id="{1AB9180B-3592-465D-8343-618D4DE002F5}"/>
              </a:ext>
            </a:extLst>
          </p:cNvPr>
          <p:cNvSpPr txBox="1">
            <a:spLocks/>
          </p:cNvSpPr>
          <p:nvPr/>
        </p:nvSpPr>
        <p:spPr>
          <a:xfrm>
            <a:off x="4686300" y="1741716"/>
            <a:ext cx="3924301" cy="338554"/>
          </a:xfrm>
          <a:prstGeom prst="rect">
            <a:avLst/>
          </a:prstGeom>
          <a:solidFill>
            <a:schemeClr val="accent2"/>
          </a:solidFill>
          <a:ln>
            <a:solidFill>
              <a:schemeClr val="accent3"/>
            </a:solidFill>
          </a:ln>
        </p:spPr>
        <p:txBody>
          <a:bodyPr wrap="square">
            <a:spAutoFit/>
          </a:bodyPr>
          <a:lstStyle>
            <a:lvl1pPr marL="0" indent="0" algn="ctr" defTabSz="457200" rtl="0" eaLnBrk="1" latinLnBrk="0" hangingPunct="1">
              <a:spcBef>
                <a:spcPct val="20000"/>
              </a:spcBef>
              <a:buFont typeface="Arial"/>
              <a:buNone/>
              <a:defRPr sz="14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50" dirty="0">
                <a:solidFill>
                  <a:schemeClr val="bg1"/>
                </a:solidFill>
              </a:rPr>
              <a:t>WIOA Pay-for-Performance</a:t>
            </a:r>
          </a:p>
        </p:txBody>
      </p:sp>
      <p:pic>
        <p:nvPicPr>
          <p:cNvPr id="24" name="Picture 23"/>
          <p:cNvPicPr>
            <a:picLocks noChangeAspect="1"/>
          </p:cNvPicPr>
          <p:nvPr/>
        </p:nvPicPr>
        <p:blipFill>
          <a:blip r:embed="rId4"/>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121148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076" y="152402"/>
            <a:ext cx="8078724" cy="789708"/>
          </a:xfrm>
        </p:spPr>
        <p:txBody>
          <a:bodyPr/>
          <a:lstStyle/>
          <a:p>
            <a:r>
              <a:rPr lang="en-US" dirty="0"/>
              <a:t>WIOA P4P funds are a fraction of more than $13B in Federal funding spent annually on workforce programs across 11 agencies and 47 programs</a:t>
            </a:r>
          </a:p>
        </p:txBody>
      </p:sp>
      <p:sp>
        <p:nvSpPr>
          <p:cNvPr id="7" name="Footer Placeholder 6"/>
          <p:cNvSpPr>
            <a:spLocks noGrp="1"/>
          </p:cNvSpPr>
          <p:nvPr>
            <p:ph type="ftr" sz="quarter" idx="21"/>
          </p:nvPr>
        </p:nvSpPr>
        <p:spPr/>
        <p:txBody>
          <a:bodyPr/>
          <a:lstStyle/>
          <a:p>
            <a:r>
              <a:rPr lang="en-US" dirty="0"/>
              <a:t>BOSTON | SAN FRANCISCO | WASHINGTON DC          © THIRD SECTOR CAPITAL PARTNERS, INC.</a:t>
            </a:r>
          </a:p>
        </p:txBody>
      </p:sp>
      <p:sp>
        <p:nvSpPr>
          <p:cNvPr id="8" name="Slide Number Placeholder 7"/>
          <p:cNvSpPr>
            <a:spLocks noGrp="1"/>
          </p:cNvSpPr>
          <p:nvPr>
            <p:ph type="sldNum" sz="quarter" idx="22"/>
          </p:nvPr>
        </p:nvSpPr>
        <p:spPr/>
        <p:txBody>
          <a:bodyPr/>
          <a:lstStyle/>
          <a:p>
            <a:fld id="{DA0793FB-C4C3-534D-8179-FE2E76B41AD2}" type="slidenum">
              <a:rPr lang="en-US" smtClean="0"/>
              <a:pPr/>
              <a:t>2</a:t>
            </a:fld>
            <a:endParaRPr lang="en-US" dirty="0"/>
          </a:p>
        </p:txBody>
      </p:sp>
      <p:sp>
        <p:nvSpPr>
          <p:cNvPr id="32" name="Oval 31">
            <a:extLst>
              <a:ext uri="{FF2B5EF4-FFF2-40B4-BE49-F238E27FC236}">
                <a16:creationId xmlns:a16="http://schemas.microsoft.com/office/drawing/2014/main" id="{F774AA42-7190-4BD3-AD97-79DF09830329}"/>
              </a:ext>
            </a:extLst>
          </p:cNvPr>
          <p:cNvSpPr/>
          <p:nvPr/>
        </p:nvSpPr>
        <p:spPr bwMode="auto">
          <a:xfrm>
            <a:off x="2851333" y="2937288"/>
            <a:ext cx="3459162" cy="1198345"/>
          </a:xfrm>
          <a:prstGeom prst="ellipse">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US" sz="1600" b="1" dirty="0">
                <a:solidFill>
                  <a:srgbClr val="FFFFFF"/>
                </a:solidFill>
              </a:rPr>
              <a:t>$13 Billion in Federal Workforce Funding</a:t>
            </a:r>
          </a:p>
        </p:txBody>
      </p:sp>
      <p:pic>
        <p:nvPicPr>
          <p:cNvPr id="3" name="Picture 2">
            <a:extLst>
              <a:ext uri="{FF2B5EF4-FFF2-40B4-BE49-F238E27FC236}">
                <a16:creationId xmlns:a16="http://schemas.microsoft.com/office/drawing/2014/main" id="{4832AB12-8756-4F4F-A3BF-244848905635}"/>
              </a:ext>
            </a:extLst>
          </p:cNvPr>
          <p:cNvPicPr>
            <a:picLocks noChangeAspect="1"/>
          </p:cNvPicPr>
          <p:nvPr/>
        </p:nvPicPr>
        <p:blipFill>
          <a:blip r:embed="rId3"/>
          <a:stretch>
            <a:fillRect/>
          </a:stretch>
        </p:blipFill>
        <p:spPr>
          <a:xfrm>
            <a:off x="657544" y="2653035"/>
            <a:ext cx="804863" cy="804863"/>
          </a:xfrm>
          <a:prstGeom prst="rect">
            <a:avLst/>
          </a:prstGeom>
        </p:spPr>
      </p:pic>
      <p:pic>
        <p:nvPicPr>
          <p:cNvPr id="4" name="Picture 3">
            <a:extLst>
              <a:ext uri="{FF2B5EF4-FFF2-40B4-BE49-F238E27FC236}">
                <a16:creationId xmlns:a16="http://schemas.microsoft.com/office/drawing/2014/main" id="{34760975-8B55-42B7-B6EC-6871750B8FD2}"/>
              </a:ext>
            </a:extLst>
          </p:cNvPr>
          <p:cNvPicPr>
            <a:picLocks noChangeAspect="1"/>
          </p:cNvPicPr>
          <p:nvPr/>
        </p:nvPicPr>
        <p:blipFill>
          <a:blip r:embed="rId4"/>
          <a:stretch>
            <a:fillRect/>
          </a:stretch>
        </p:blipFill>
        <p:spPr>
          <a:xfrm>
            <a:off x="1048437" y="1874289"/>
            <a:ext cx="798292" cy="549001"/>
          </a:xfrm>
          <a:prstGeom prst="rect">
            <a:avLst/>
          </a:prstGeom>
        </p:spPr>
      </p:pic>
      <p:pic>
        <p:nvPicPr>
          <p:cNvPr id="10" name="Picture 9">
            <a:extLst>
              <a:ext uri="{FF2B5EF4-FFF2-40B4-BE49-F238E27FC236}">
                <a16:creationId xmlns:a16="http://schemas.microsoft.com/office/drawing/2014/main" id="{E24EA1E6-404A-48BF-B67B-E080A441BF42}"/>
              </a:ext>
            </a:extLst>
          </p:cNvPr>
          <p:cNvPicPr>
            <a:picLocks noChangeAspect="1"/>
          </p:cNvPicPr>
          <p:nvPr/>
        </p:nvPicPr>
        <p:blipFill>
          <a:blip r:embed="rId5"/>
          <a:stretch>
            <a:fillRect/>
          </a:stretch>
        </p:blipFill>
        <p:spPr>
          <a:xfrm>
            <a:off x="1600200" y="2693516"/>
            <a:ext cx="747896" cy="723900"/>
          </a:xfrm>
          <a:prstGeom prst="rect">
            <a:avLst/>
          </a:prstGeom>
        </p:spPr>
      </p:pic>
      <p:pic>
        <p:nvPicPr>
          <p:cNvPr id="11" name="Picture 10">
            <a:extLst>
              <a:ext uri="{FF2B5EF4-FFF2-40B4-BE49-F238E27FC236}">
                <a16:creationId xmlns:a16="http://schemas.microsoft.com/office/drawing/2014/main" id="{4831F480-CADB-4EB4-929A-3E4A90E881FD}"/>
              </a:ext>
            </a:extLst>
          </p:cNvPr>
          <p:cNvPicPr>
            <a:picLocks noChangeAspect="1"/>
          </p:cNvPicPr>
          <p:nvPr/>
        </p:nvPicPr>
        <p:blipFill>
          <a:blip r:embed="rId6"/>
          <a:stretch>
            <a:fillRect/>
          </a:stretch>
        </p:blipFill>
        <p:spPr>
          <a:xfrm>
            <a:off x="2102698" y="1752600"/>
            <a:ext cx="802991" cy="792378"/>
          </a:xfrm>
          <a:prstGeom prst="rect">
            <a:avLst/>
          </a:prstGeom>
        </p:spPr>
      </p:pic>
      <p:pic>
        <p:nvPicPr>
          <p:cNvPr id="13" name="Picture 12">
            <a:extLst>
              <a:ext uri="{FF2B5EF4-FFF2-40B4-BE49-F238E27FC236}">
                <a16:creationId xmlns:a16="http://schemas.microsoft.com/office/drawing/2014/main" id="{0D0B2CE1-6550-4195-836E-04493E5F6408}"/>
              </a:ext>
            </a:extLst>
          </p:cNvPr>
          <p:cNvPicPr>
            <a:picLocks noChangeAspect="1"/>
          </p:cNvPicPr>
          <p:nvPr/>
        </p:nvPicPr>
        <p:blipFill>
          <a:blip r:embed="rId7"/>
          <a:stretch>
            <a:fillRect/>
          </a:stretch>
        </p:blipFill>
        <p:spPr>
          <a:xfrm>
            <a:off x="3161658" y="1782278"/>
            <a:ext cx="760340" cy="733023"/>
          </a:xfrm>
          <a:prstGeom prst="rect">
            <a:avLst/>
          </a:prstGeom>
        </p:spPr>
      </p:pic>
      <p:pic>
        <p:nvPicPr>
          <p:cNvPr id="14" name="Picture 13">
            <a:extLst>
              <a:ext uri="{FF2B5EF4-FFF2-40B4-BE49-F238E27FC236}">
                <a16:creationId xmlns:a16="http://schemas.microsoft.com/office/drawing/2014/main" id="{58208B62-11B6-44BE-A374-E47738B27899}"/>
              </a:ext>
            </a:extLst>
          </p:cNvPr>
          <p:cNvPicPr>
            <a:picLocks noChangeAspect="1"/>
          </p:cNvPicPr>
          <p:nvPr/>
        </p:nvPicPr>
        <p:blipFill>
          <a:blip r:embed="rId8"/>
          <a:stretch>
            <a:fillRect/>
          </a:stretch>
        </p:blipFill>
        <p:spPr>
          <a:xfrm>
            <a:off x="4177967" y="1818286"/>
            <a:ext cx="760556" cy="661007"/>
          </a:xfrm>
          <a:prstGeom prst="rect">
            <a:avLst/>
          </a:prstGeom>
        </p:spPr>
      </p:pic>
      <p:pic>
        <p:nvPicPr>
          <p:cNvPr id="15" name="Picture 14">
            <a:extLst>
              <a:ext uri="{FF2B5EF4-FFF2-40B4-BE49-F238E27FC236}">
                <a16:creationId xmlns:a16="http://schemas.microsoft.com/office/drawing/2014/main" id="{C21924DA-7BAB-4AEB-868D-B963FFE31D1A}"/>
              </a:ext>
            </a:extLst>
          </p:cNvPr>
          <p:cNvPicPr>
            <a:picLocks noChangeAspect="1"/>
          </p:cNvPicPr>
          <p:nvPr/>
        </p:nvPicPr>
        <p:blipFill rotWithShape="1">
          <a:blip r:embed="rId9"/>
          <a:srcRect r="17958"/>
          <a:stretch/>
        </p:blipFill>
        <p:spPr>
          <a:xfrm>
            <a:off x="5194492" y="1774983"/>
            <a:ext cx="758046" cy="747612"/>
          </a:xfrm>
          <a:prstGeom prst="rect">
            <a:avLst/>
          </a:prstGeom>
        </p:spPr>
      </p:pic>
      <p:pic>
        <p:nvPicPr>
          <p:cNvPr id="16" name="Picture 15">
            <a:extLst>
              <a:ext uri="{FF2B5EF4-FFF2-40B4-BE49-F238E27FC236}">
                <a16:creationId xmlns:a16="http://schemas.microsoft.com/office/drawing/2014/main" id="{6199D801-D520-429B-AC84-4894CDF92F6D}"/>
              </a:ext>
            </a:extLst>
          </p:cNvPr>
          <p:cNvPicPr>
            <a:picLocks noChangeAspect="1"/>
          </p:cNvPicPr>
          <p:nvPr/>
        </p:nvPicPr>
        <p:blipFill>
          <a:blip r:embed="rId10"/>
          <a:stretch>
            <a:fillRect/>
          </a:stretch>
        </p:blipFill>
        <p:spPr>
          <a:xfrm>
            <a:off x="6208507" y="1791918"/>
            <a:ext cx="776288" cy="713743"/>
          </a:xfrm>
          <a:prstGeom prst="rect">
            <a:avLst/>
          </a:prstGeom>
        </p:spPr>
      </p:pic>
      <p:pic>
        <p:nvPicPr>
          <p:cNvPr id="17" name="Picture 16">
            <a:extLst>
              <a:ext uri="{FF2B5EF4-FFF2-40B4-BE49-F238E27FC236}">
                <a16:creationId xmlns:a16="http://schemas.microsoft.com/office/drawing/2014/main" id="{76524F0B-EA2E-4184-984E-017D9774695A}"/>
              </a:ext>
            </a:extLst>
          </p:cNvPr>
          <p:cNvPicPr>
            <a:picLocks noChangeAspect="1"/>
          </p:cNvPicPr>
          <p:nvPr/>
        </p:nvPicPr>
        <p:blipFill>
          <a:blip r:embed="rId11"/>
          <a:stretch>
            <a:fillRect/>
          </a:stretch>
        </p:blipFill>
        <p:spPr>
          <a:xfrm>
            <a:off x="6683245" y="2633416"/>
            <a:ext cx="820121" cy="844100"/>
          </a:xfrm>
          <a:prstGeom prst="rect">
            <a:avLst/>
          </a:prstGeom>
        </p:spPr>
      </p:pic>
      <p:pic>
        <p:nvPicPr>
          <p:cNvPr id="19" name="Picture 18">
            <a:extLst>
              <a:ext uri="{FF2B5EF4-FFF2-40B4-BE49-F238E27FC236}">
                <a16:creationId xmlns:a16="http://schemas.microsoft.com/office/drawing/2014/main" id="{E77172D2-00EE-43BB-9874-EA703CBD66CE}"/>
              </a:ext>
            </a:extLst>
          </p:cNvPr>
          <p:cNvPicPr>
            <a:picLocks noChangeAspect="1"/>
          </p:cNvPicPr>
          <p:nvPr/>
        </p:nvPicPr>
        <p:blipFill>
          <a:blip r:embed="rId12"/>
          <a:stretch>
            <a:fillRect/>
          </a:stretch>
        </p:blipFill>
        <p:spPr>
          <a:xfrm>
            <a:off x="7240764" y="1788029"/>
            <a:ext cx="760236" cy="721520"/>
          </a:xfrm>
          <a:prstGeom prst="rect">
            <a:avLst/>
          </a:prstGeom>
        </p:spPr>
      </p:pic>
      <p:pic>
        <p:nvPicPr>
          <p:cNvPr id="22" name="Picture 21">
            <a:extLst>
              <a:ext uri="{FF2B5EF4-FFF2-40B4-BE49-F238E27FC236}">
                <a16:creationId xmlns:a16="http://schemas.microsoft.com/office/drawing/2014/main" id="{BE423D22-A89D-47A2-8AB2-CAB077AF96F1}"/>
              </a:ext>
            </a:extLst>
          </p:cNvPr>
          <p:cNvPicPr>
            <a:picLocks noChangeAspect="1"/>
          </p:cNvPicPr>
          <p:nvPr/>
        </p:nvPicPr>
        <p:blipFill>
          <a:blip r:embed="rId13"/>
          <a:stretch>
            <a:fillRect/>
          </a:stretch>
        </p:blipFill>
        <p:spPr>
          <a:xfrm>
            <a:off x="7695849" y="2662560"/>
            <a:ext cx="785813" cy="785813"/>
          </a:xfrm>
          <a:prstGeom prst="rect">
            <a:avLst/>
          </a:prstGeom>
        </p:spPr>
      </p:pic>
      <p:cxnSp>
        <p:nvCxnSpPr>
          <p:cNvPr id="35" name="Straight Arrow Connector 34">
            <a:extLst>
              <a:ext uri="{FF2B5EF4-FFF2-40B4-BE49-F238E27FC236}">
                <a16:creationId xmlns:a16="http://schemas.microsoft.com/office/drawing/2014/main" id="{30EC9D12-3ABD-4C4B-B73A-3ADFBCF3E55E}"/>
              </a:ext>
            </a:extLst>
          </p:cNvPr>
          <p:cNvCxnSpPr>
            <a:cxnSpLocks/>
            <a:stCxn id="32" idx="2"/>
          </p:cNvCxnSpPr>
          <p:nvPr/>
        </p:nvCxnSpPr>
        <p:spPr>
          <a:xfrm flipH="1" flipV="1">
            <a:off x="2444337" y="3392182"/>
            <a:ext cx="406996" cy="144279"/>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309D4A72-E6C1-4AB5-AD5C-BD0E7634FF8C}"/>
              </a:ext>
            </a:extLst>
          </p:cNvPr>
          <p:cNvCxnSpPr>
            <a:cxnSpLocks/>
            <a:stCxn id="32" idx="1"/>
          </p:cNvCxnSpPr>
          <p:nvPr/>
        </p:nvCxnSpPr>
        <p:spPr>
          <a:xfrm flipH="1" flipV="1">
            <a:off x="3075981" y="2693516"/>
            <a:ext cx="281935" cy="419266"/>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BB31C66D-39F1-4094-A14A-810258B613A6}"/>
              </a:ext>
            </a:extLst>
          </p:cNvPr>
          <p:cNvCxnSpPr>
            <a:cxnSpLocks/>
            <a:stCxn id="32" idx="0"/>
            <a:endCxn id="14" idx="2"/>
          </p:cNvCxnSpPr>
          <p:nvPr/>
        </p:nvCxnSpPr>
        <p:spPr>
          <a:xfrm flipH="1" flipV="1">
            <a:off x="4558245" y="2479293"/>
            <a:ext cx="0" cy="457995"/>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58FC22D1-8737-4220-895A-04647F300AEC}"/>
              </a:ext>
            </a:extLst>
          </p:cNvPr>
          <p:cNvCxnSpPr>
            <a:cxnSpLocks/>
            <a:stCxn id="32" idx="7"/>
          </p:cNvCxnSpPr>
          <p:nvPr/>
        </p:nvCxnSpPr>
        <p:spPr>
          <a:xfrm flipV="1">
            <a:off x="5803912" y="2693516"/>
            <a:ext cx="244870" cy="419266"/>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E5317191-C690-4092-A633-9D3FF0B2D362}"/>
              </a:ext>
            </a:extLst>
          </p:cNvPr>
          <p:cNvCxnSpPr>
            <a:cxnSpLocks/>
            <a:stCxn id="32" idx="6"/>
          </p:cNvCxnSpPr>
          <p:nvPr/>
        </p:nvCxnSpPr>
        <p:spPr>
          <a:xfrm flipV="1">
            <a:off x="6310495" y="3392182"/>
            <a:ext cx="406996" cy="144279"/>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4DBE124D-A0F2-498A-85A1-224465C4C463}"/>
              </a:ext>
            </a:extLst>
          </p:cNvPr>
          <p:cNvSpPr/>
          <p:nvPr/>
        </p:nvSpPr>
        <p:spPr>
          <a:xfrm>
            <a:off x="609599" y="3622863"/>
            <a:ext cx="852807" cy="498261"/>
          </a:xfrm>
          <a:prstGeom prst="rect">
            <a:avLst/>
          </a:prstGeom>
          <a:solidFill>
            <a:schemeClr val="accent2">
              <a:lumMod val="20000"/>
              <a:lumOff val="80000"/>
            </a:schemeClr>
          </a:solidFill>
          <a:ln w="9525">
            <a:solidFill>
              <a:schemeClr val="accent2"/>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WIOA P4P  Funding</a:t>
            </a:r>
          </a:p>
        </p:txBody>
      </p:sp>
      <p:cxnSp>
        <p:nvCxnSpPr>
          <p:cNvPr id="80" name="Straight Connector 79">
            <a:extLst>
              <a:ext uri="{FF2B5EF4-FFF2-40B4-BE49-F238E27FC236}">
                <a16:creationId xmlns:a16="http://schemas.microsoft.com/office/drawing/2014/main" id="{D14FD4FC-C2A2-419E-843E-6F96EFA6E750}"/>
              </a:ext>
            </a:extLst>
          </p:cNvPr>
          <p:cNvCxnSpPr>
            <a:cxnSpLocks/>
            <a:stCxn id="3" idx="2"/>
            <a:endCxn id="78" idx="0"/>
          </p:cNvCxnSpPr>
          <p:nvPr/>
        </p:nvCxnSpPr>
        <p:spPr>
          <a:xfrm flipH="1">
            <a:off x="1036003" y="3457898"/>
            <a:ext cx="23973" cy="164965"/>
          </a:xfrm>
          <a:prstGeom prst="line">
            <a:avLst/>
          </a:prstGeom>
          <a:ln w="317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DDFC0BC9-58C4-4833-BF66-4E2C02231752}"/>
              </a:ext>
            </a:extLst>
          </p:cNvPr>
          <p:cNvGrpSpPr/>
          <p:nvPr/>
        </p:nvGrpSpPr>
        <p:grpSpPr>
          <a:xfrm>
            <a:off x="608076" y="4343400"/>
            <a:ext cx="7927848" cy="585317"/>
            <a:chOff x="636212" y="4291483"/>
            <a:chExt cx="7927848" cy="585317"/>
          </a:xfrm>
        </p:grpSpPr>
        <p:sp>
          <p:nvSpPr>
            <p:cNvPr id="89" name="Rectangle 88">
              <a:extLst>
                <a:ext uri="{FF2B5EF4-FFF2-40B4-BE49-F238E27FC236}">
                  <a16:creationId xmlns:a16="http://schemas.microsoft.com/office/drawing/2014/main" id="{FEECEA58-5170-4D58-9EF3-8791AB385DB3}"/>
                </a:ext>
              </a:extLst>
            </p:cNvPr>
            <p:cNvSpPr/>
            <p:nvPr/>
          </p:nvSpPr>
          <p:spPr>
            <a:xfrm>
              <a:off x="636212" y="4291634"/>
              <a:ext cx="2467905" cy="585166"/>
            </a:xfrm>
            <a:prstGeom prst="rect">
              <a:avLst/>
            </a:prstGeom>
            <a:solidFill>
              <a:schemeClr val="tx2"/>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i="1" dirty="0">
                  <a:solidFill>
                    <a:schemeClr val="bg1"/>
                  </a:solidFill>
                </a:rPr>
                <a:t>Funds pay for services regardless of outcomes</a:t>
              </a:r>
            </a:p>
          </p:txBody>
        </p:sp>
        <p:sp>
          <p:nvSpPr>
            <p:cNvPr id="90" name="Rectangle 89">
              <a:extLst>
                <a:ext uri="{FF2B5EF4-FFF2-40B4-BE49-F238E27FC236}">
                  <a16:creationId xmlns:a16="http://schemas.microsoft.com/office/drawing/2014/main" id="{2E3165E8-5199-42BC-9902-B1337C4B094C}"/>
                </a:ext>
              </a:extLst>
            </p:cNvPr>
            <p:cNvSpPr/>
            <p:nvPr/>
          </p:nvSpPr>
          <p:spPr>
            <a:xfrm>
              <a:off x="3356565" y="4291483"/>
              <a:ext cx="2487142" cy="583182"/>
            </a:xfrm>
            <a:prstGeom prst="rect">
              <a:avLst/>
            </a:prstGeom>
            <a:solidFill>
              <a:schemeClr val="tx2"/>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i="1" dirty="0">
                  <a:solidFill>
                    <a:schemeClr val="bg1"/>
                  </a:solidFill>
                </a:rPr>
                <a:t>Focus on short-term results</a:t>
              </a:r>
            </a:p>
          </p:txBody>
        </p:sp>
        <p:sp>
          <p:nvSpPr>
            <p:cNvPr id="91" name="Rectangle 90">
              <a:extLst>
                <a:ext uri="{FF2B5EF4-FFF2-40B4-BE49-F238E27FC236}">
                  <a16:creationId xmlns:a16="http://schemas.microsoft.com/office/drawing/2014/main" id="{5C3AAA25-930C-47C7-A70B-2FD2EA8E0993}"/>
                </a:ext>
              </a:extLst>
            </p:cNvPr>
            <p:cNvSpPr/>
            <p:nvPr/>
          </p:nvSpPr>
          <p:spPr>
            <a:xfrm>
              <a:off x="6076918" y="4291483"/>
              <a:ext cx="2487142" cy="583182"/>
            </a:xfrm>
            <a:prstGeom prst="rect">
              <a:avLst/>
            </a:prstGeom>
            <a:solidFill>
              <a:schemeClr val="tx2"/>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i="1" dirty="0">
                  <a:solidFill>
                    <a:schemeClr val="bg1"/>
                  </a:solidFill>
                </a:rPr>
                <a:t>Services are disconnected</a:t>
              </a:r>
            </a:p>
          </p:txBody>
        </p:sp>
      </p:grpSp>
      <p:sp>
        <p:nvSpPr>
          <p:cNvPr id="34" name="Text Placeholder 5">
            <a:extLst>
              <a:ext uri="{FF2B5EF4-FFF2-40B4-BE49-F238E27FC236}">
                <a16:creationId xmlns:a16="http://schemas.microsoft.com/office/drawing/2014/main" id="{02C80C4A-762C-4A52-8613-8B0505AB3FEA}"/>
              </a:ext>
            </a:extLst>
          </p:cNvPr>
          <p:cNvSpPr>
            <a:spLocks noGrp="1"/>
          </p:cNvSpPr>
          <p:nvPr>
            <p:ph type="body" sz="quarter" idx="15"/>
          </p:nvPr>
        </p:nvSpPr>
        <p:spPr>
          <a:xfrm>
            <a:off x="3308771" y="1063534"/>
            <a:ext cx="2526462" cy="338554"/>
          </a:xfrm>
          <a:prstGeom prst="rect">
            <a:avLst/>
          </a:prstGeom>
        </p:spPr>
        <p:txBody>
          <a:bodyPr wrap="none">
            <a:spAutoFit/>
          </a:bodyPr>
          <a:lstStyle>
            <a:lvl1pPr marL="0" indent="0" algn="ctr">
              <a:buNone/>
              <a:defRPr sz="1400" b="1" baseline="0"/>
            </a:lvl1pPr>
          </a:lstStyle>
          <a:p>
            <a:pPr lvl="0"/>
            <a:r>
              <a:rPr lang="en-US" sz="1600" dirty="0"/>
              <a:t>Federal Funding Status Quo</a:t>
            </a:r>
          </a:p>
        </p:txBody>
      </p:sp>
      <p:sp>
        <p:nvSpPr>
          <p:cNvPr id="36" name="Rectangle 35">
            <a:extLst>
              <a:ext uri="{FF2B5EF4-FFF2-40B4-BE49-F238E27FC236}">
                <a16:creationId xmlns:a16="http://schemas.microsoft.com/office/drawing/2014/main" id="{9788CF91-69FC-4DBD-B240-4DD9089DA56D}"/>
              </a:ext>
            </a:extLst>
          </p:cNvPr>
          <p:cNvSpPr/>
          <p:nvPr/>
        </p:nvSpPr>
        <p:spPr>
          <a:xfrm>
            <a:off x="608076" y="5108774"/>
            <a:ext cx="7927849" cy="606226"/>
          </a:xfrm>
          <a:prstGeom prst="rect">
            <a:avLst/>
          </a:prstGeom>
          <a:solidFill>
            <a:schemeClr val="bg2">
              <a:lumMod val="20000"/>
              <a:lumOff val="80000"/>
            </a:schemeClr>
          </a:solidFill>
          <a:ln>
            <a:solidFill>
              <a:srgbClr val="CACAC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i="1" dirty="0">
                <a:solidFill>
                  <a:schemeClr val="tx1"/>
                </a:solidFill>
              </a:rPr>
              <a:t>Enormous opportunity to build off of </a:t>
            </a:r>
            <a:r>
              <a:rPr lang="en-US" sz="1600" b="1" i="1" dirty="0">
                <a:solidFill>
                  <a:schemeClr val="accent2"/>
                </a:solidFill>
              </a:rPr>
              <a:t>WIOA P4P</a:t>
            </a:r>
            <a:r>
              <a:rPr lang="en-US" sz="1600" b="1" i="1" dirty="0">
                <a:solidFill>
                  <a:schemeClr val="tx1"/>
                </a:solidFill>
              </a:rPr>
              <a:t> </a:t>
            </a:r>
            <a:br>
              <a:rPr lang="en-US" sz="1600" b="1" i="1" dirty="0">
                <a:solidFill>
                  <a:schemeClr val="tx1"/>
                </a:solidFill>
              </a:rPr>
            </a:br>
            <a:r>
              <a:rPr lang="en-US" sz="1600" b="1" i="1" dirty="0">
                <a:solidFill>
                  <a:schemeClr val="tx1"/>
                </a:solidFill>
              </a:rPr>
              <a:t>&amp; improve outcomes across multiple funding streams</a:t>
            </a:r>
          </a:p>
        </p:txBody>
      </p:sp>
      <p:pic>
        <p:nvPicPr>
          <p:cNvPr id="31" name="Picture 30"/>
          <p:cNvPicPr>
            <a:picLocks noChangeAspect="1"/>
          </p:cNvPicPr>
          <p:nvPr/>
        </p:nvPicPr>
        <p:blipFill>
          <a:blip r:embed="rId14"/>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13205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1143475" y="2276364"/>
            <a:ext cx="1350938"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lvl="0" algn="ctr" defTabSz="444500">
              <a:lnSpc>
                <a:spcPct val="90000"/>
              </a:lnSpc>
              <a:spcBef>
                <a:spcPct val="0"/>
              </a:spcBef>
              <a:spcAft>
                <a:spcPct val="35000"/>
              </a:spcAft>
            </a:pPr>
            <a:r>
              <a:rPr lang="en-US" sz="1400" b="1" dirty="0"/>
              <a:t>Recidivism</a:t>
            </a:r>
            <a:endParaRPr lang="en-US" sz="1400" b="1" i="1" kern="1200" dirty="0"/>
          </a:p>
        </p:txBody>
      </p:sp>
      <p:sp>
        <p:nvSpPr>
          <p:cNvPr id="14" name="Freeform 13"/>
          <p:cNvSpPr/>
          <p:nvPr/>
        </p:nvSpPr>
        <p:spPr>
          <a:xfrm>
            <a:off x="1143475" y="3027797"/>
            <a:ext cx="1350938"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lvl="0" algn="ctr" defTabSz="444500">
              <a:lnSpc>
                <a:spcPct val="90000"/>
              </a:lnSpc>
              <a:spcBef>
                <a:spcPct val="0"/>
              </a:spcBef>
              <a:spcAft>
                <a:spcPct val="35000"/>
              </a:spcAft>
            </a:pPr>
            <a:r>
              <a:rPr lang="en-US" sz="1400" b="1" dirty="0"/>
              <a:t>Homelessness</a:t>
            </a:r>
            <a:endParaRPr lang="en-US" sz="1400" b="1" kern="1200" dirty="0"/>
          </a:p>
        </p:txBody>
      </p:sp>
      <p:sp>
        <p:nvSpPr>
          <p:cNvPr id="16" name="Freeform 15"/>
          <p:cNvSpPr/>
          <p:nvPr/>
        </p:nvSpPr>
        <p:spPr>
          <a:xfrm>
            <a:off x="1143475" y="3779231"/>
            <a:ext cx="1350938"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lvl="0" algn="ctr" defTabSz="444500">
              <a:lnSpc>
                <a:spcPct val="90000"/>
              </a:lnSpc>
              <a:spcBef>
                <a:spcPct val="0"/>
              </a:spcBef>
              <a:spcAft>
                <a:spcPct val="35000"/>
              </a:spcAft>
            </a:pPr>
            <a:r>
              <a:rPr lang="en-US" sz="1400" b="1" dirty="0"/>
              <a:t>Foster Care</a:t>
            </a:r>
            <a:endParaRPr lang="en-US" sz="1400" kern="1200" dirty="0"/>
          </a:p>
        </p:txBody>
      </p:sp>
      <p:sp>
        <p:nvSpPr>
          <p:cNvPr id="19" name="Freeform 18"/>
          <p:cNvSpPr/>
          <p:nvPr/>
        </p:nvSpPr>
        <p:spPr>
          <a:xfrm>
            <a:off x="2644382" y="2276364"/>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lvl="0" defTabSz="444500">
              <a:lnSpc>
                <a:spcPct val="90000"/>
              </a:lnSpc>
              <a:spcBef>
                <a:spcPct val="0"/>
              </a:spcBef>
              <a:spcAft>
                <a:spcPct val="35000"/>
              </a:spcAft>
            </a:pPr>
            <a:r>
              <a:rPr lang="en-US" sz="1400" kern="1200" dirty="0"/>
              <a:t>Job training and support services</a:t>
            </a:r>
          </a:p>
        </p:txBody>
      </p:sp>
      <p:sp>
        <p:nvSpPr>
          <p:cNvPr id="21" name="Freeform 20"/>
          <p:cNvSpPr/>
          <p:nvPr/>
        </p:nvSpPr>
        <p:spPr>
          <a:xfrm>
            <a:off x="2644382" y="3027797"/>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Long-term stable housing and mental health services</a:t>
            </a:r>
          </a:p>
        </p:txBody>
      </p:sp>
      <p:sp>
        <p:nvSpPr>
          <p:cNvPr id="23" name="Freeform 22"/>
          <p:cNvSpPr/>
          <p:nvPr/>
        </p:nvSpPr>
        <p:spPr>
          <a:xfrm>
            <a:off x="2644382" y="3779231"/>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lvl="0" defTabSz="444500">
              <a:lnSpc>
                <a:spcPct val="90000"/>
              </a:lnSpc>
              <a:spcBef>
                <a:spcPct val="0"/>
              </a:spcBef>
              <a:spcAft>
                <a:spcPct val="35000"/>
              </a:spcAft>
            </a:pPr>
            <a:r>
              <a:rPr lang="en-US" sz="1400" dirty="0"/>
              <a:t>Reconnecting caregivers with children in stable housing</a:t>
            </a:r>
            <a:endParaRPr lang="en-US" sz="1400" kern="1200" dirty="0"/>
          </a:p>
        </p:txBody>
      </p:sp>
      <p:sp>
        <p:nvSpPr>
          <p:cNvPr id="25" name="Freeform 24"/>
          <p:cNvSpPr/>
          <p:nvPr/>
        </p:nvSpPr>
        <p:spPr>
          <a:xfrm>
            <a:off x="2644382" y="4562934"/>
            <a:ext cx="1977909" cy="556617"/>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Training, job placement, and supportive services</a:t>
            </a:r>
          </a:p>
        </p:txBody>
      </p:sp>
      <p:sp>
        <p:nvSpPr>
          <p:cNvPr id="5" name="Title 4"/>
          <p:cNvSpPr>
            <a:spLocks noGrp="1"/>
          </p:cNvSpPr>
          <p:nvPr>
            <p:ph type="title"/>
          </p:nvPr>
        </p:nvSpPr>
        <p:spPr>
          <a:xfrm>
            <a:off x="608076" y="152402"/>
            <a:ext cx="8154924" cy="789708"/>
          </a:xfrm>
        </p:spPr>
        <p:txBody>
          <a:bodyPr/>
          <a:lstStyle/>
          <a:p>
            <a:r>
              <a:rPr lang="en-US" dirty="0"/>
              <a:t>Outcomes contracts work not only in workforce, but across human services</a:t>
            </a:r>
          </a:p>
        </p:txBody>
      </p:sp>
      <p:sp>
        <p:nvSpPr>
          <p:cNvPr id="7" name="Slide Number Placeholder 6"/>
          <p:cNvSpPr>
            <a:spLocks noGrp="1"/>
          </p:cNvSpPr>
          <p:nvPr>
            <p:ph type="sldNum" sz="quarter" idx="22"/>
          </p:nvPr>
        </p:nvSpPr>
        <p:spPr/>
        <p:txBody>
          <a:bodyPr/>
          <a:lstStyle/>
          <a:p>
            <a:fld id="{7BFB3D20-81A3-47D6-A1DD-60959105F4B6}" type="slidenum">
              <a:rPr lang="en-US" smtClean="0"/>
              <a:pPr/>
              <a:t>3</a:t>
            </a:fld>
            <a:endParaRPr lang="en-US" dirty="0"/>
          </a:p>
        </p:txBody>
      </p:sp>
      <p:sp>
        <p:nvSpPr>
          <p:cNvPr id="29" name="Footer Placeholder 28"/>
          <p:cNvSpPr>
            <a:spLocks noGrp="1"/>
          </p:cNvSpPr>
          <p:nvPr>
            <p:ph type="ftr" sz="quarter" idx="21"/>
          </p:nvPr>
        </p:nvSpPr>
        <p:spPr/>
        <p:txBody>
          <a:bodyPr/>
          <a:lstStyle/>
          <a:p>
            <a:pPr>
              <a:defRPr/>
            </a:pPr>
            <a:r>
              <a:rPr lang="en-US" dirty="0">
                <a:latin typeface="+mn-lt"/>
              </a:rPr>
              <a:t>BOSTON | SAN FRANCISCO | WASHINGTON DC          © THIRD SECTOR CAPITAL PARTNERS, INC.</a:t>
            </a:r>
          </a:p>
        </p:txBody>
      </p:sp>
      <p:sp>
        <p:nvSpPr>
          <p:cNvPr id="20" name="Freeform 15"/>
          <p:cNvSpPr/>
          <p:nvPr/>
        </p:nvSpPr>
        <p:spPr>
          <a:xfrm>
            <a:off x="1143475" y="4535103"/>
            <a:ext cx="1350938"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lvl="0" algn="ctr" defTabSz="444500">
              <a:lnSpc>
                <a:spcPct val="90000"/>
              </a:lnSpc>
              <a:spcBef>
                <a:spcPct val="0"/>
              </a:spcBef>
              <a:spcAft>
                <a:spcPct val="35000"/>
              </a:spcAft>
            </a:pPr>
            <a:r>
              <a:rPr lang="en-US" sz="1400" b="1" dirty="0"/>
              <a:t>Workforce</a:t>
            </a:r>
            <a:endParaRPr lang="en-US" sz="1400" kern="1200" dirty="0"/>
          </a:p>
        </p:txBody>
      </p:sp>
      <p:sp>
        <p:nvSpPr>
          <p:cNvPr id="22" name="Freeform 24"/>
          <p:cNvSpPr/>
          <p:nvPr/>
        </p:nvSpPr>
        <p:spPr>
          <a:xfrm>
            <a:off x="2644382" y="5292490"/>
            <a:ext cx="1977909" cy="556617"/>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lvl="0" defTabSz="444500">
              <a:lnSpc>
                <a:spcPct val="90000"/>
              </a:lnSpc>
              <a:spcBef>
                <a:spcPct val="0"/>
              </a:spcBef>
              <a:spcAft>
                <a:spcPct val="35000"/>
              </a:spcAft>
            </a:pPr>
            <a:r>
              <a:rPr lang="en-US" sz="1400" dirty="0"/>
              <a:t>Community-based care and housing</a:t>
            </a:r>
            <a:endParaRPr lang="en-US" sz="1400" kern="1200" dirty="0"/>
          </a:p>
        </p:txBody>
      </p:sp>
      <p:sp>
        <p:nvSpPr>
          <p:cNvPr id="24" name="Freeform 15"/>
          <p:cNvSpPr/>
          <p:nvPr/>
        </p:nvSpPr>
        <p:spPr>
          <a:xfrm>
            <a:off x="1143000" y="5264659"/>
            <a:ext cx="1350938"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lvl="0" algn="ctr" defTabSz="444500">
              <a:lnSpc>
                <a:spcPct val="90000"/>
              </a:lnSpc>
              <a:spcBef>
                <a:spcPct val="0"/>
              </a:spcBef>
              <a:spcAft>
                <a:spcPct val="35000"/>
              </a:spcAft>
            </a:pPr>
            <a:r>
              <a:rPr lang="en-US" sz="1400" b="1" dirty="0"/>
              <a:t>Mental </a:t>
            </a:r>
          </a:p>
          <a:p>
            <a:pPr lvl="0" algn="ctr" defTabSz="444500">
              <a:lnSpc>
                <a:spcPct val="90000"/>
              </a:lnSpc>
              <a:spcBef>
                <a:spcPct val="0"/>
              </a:spcBef>
              <a:spcAft>
                <a:spcPct val="35000"/>
              </a:spcAft>
            </a:pPr>
            <a:r>
              <a:rPr lang="en-US" sz="1400" b="1" dirty="0"/>
              <a:t>Health</a:t>
            </a:r>
            <a:endParaRPr lang="en-US" sz="1400" kern="1200" dirty="0"/>
          </a:p>
        </p:txBody>
      </p:sp>
      <p:sp>
        <p:nvSpPr>
          <p:cNvPr id="30" name="Freeform 62"/>
          <p:cNvSpPr>
            <a:spLocks noChangeAspect="1" noEditPoints="1"/>
          </p:cNvSpPr>
          <p:nvPr/>
        </p:nvSpPr>
        <p:spPr bwMode="auto">
          <a:xfrm>
            <a:off x="694806" y="2413934"/>
            <a:ext cx="364715" cy="337138"/>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chemeClr val="accent2"/>
          </a:solidFill>
          <a:ln>
            <a:noFill/>
          </a:ln>
        </p:spPr>
        <p:txBody>
          <a:bodyPr vert="horz" wrap="square" lIns="68750" tIns="34375" rIns="68750" bIns="34375" numCol="1" anchor="t" anchorCtr="0" compatLnSpc="1">
            <a:prstTxWarp prst="textNoShape">
              <a:avLst/>
            </a:prstTxWarp>
          </a:bodyPr>
          <a:lstStyle/>
          <a:p>
            <a:endParaRPr lang="en-US" sz="1353" dirty="0"/>
          </a:p>
        </p:txBody>
      </p:sp>
      <p:sp>
        <p:nvSpPr>
          <p:cNvPr id="31" name="Freeform 25"/>
          <p:cNvSpPr>
            <a:spLocks noChangeAspect="1" noEditPoints="1"/>
          </p:cNvSpPr>
          <p:nvPr/>
        </p:nvSpPr>
        <p:spPr bwMode="auto">
          <a:xfrm>
            <a:off x="691781" y="4704288"/>
            <a:ext cx="370764" cy="321404"/>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chemeClr val="accent2"/>
          </a:solidFill>
          <a:ln w="0">
            <a:noFill/>
            <a:prstDash val="solid"/>
            <a:round/>
            <a:headEnd/>
            <a:tailEnd/>
          </a:ln>
        </p:spPr>
        <p:txBody>
          <a:bodyPr vert="horz" wrap="square" lIns="68750" tIns="34375" rIns="68750" bIns="34375" numCol="1" anchor="t" anchorCtr="0" compatLnSpc="1">
            <a:prstTxWarp prst="textNoShape">
              <a:avLst/>
            </a:prstTxWarp>
          </a:bodyPr>
          <a:lstStyle/>
          <a:p>
            <a:endParaRPr lang="en-US" sz="1353" dirty="0"/>
          </a:p>
        </p:txBody>
      </p:sp>
      <p:sp>
        <p:nvSpPr>
          <p:cNvPr id="34" name="Freeform 12"/>
          <p:cNvSpPr>
            <a:spLocks noChangeAspect="1" noEditPoints="1"/>
          </p:cNvSpPr>
          <p:nvPr/>
        </p:nvSpPr>
        <p:spPr bwMode="auto">
          <a:xfrm>
            <a:off x="619756" y="3880363"/>
            <a:ext cx="514814" cy="410015"/>
          </a:xfrm>
          <a:custGeom>
            <a:avLst/>
            <a:gdLst>
              <a:gd name="T0" fmla="*/ 119 w 133"/>
              <a:gd name="T1" fmla="*/ 12 h 106"/>
              <a:gd name="T2" fmla="*/ 75 w 133"/>
              <a:gd name="T3" fmla="*/ 12 h 106"/>
              <a:gd name="T4" fmla="*/ 66 w 133"/>
              <a:gd name="T5" fmla="*/ 19 h 106"/>
              <a:gd name="T6" fmla="*/ 58 w 133"/>
              <a:gd name="T7" fmla="*/ 12 h 106"/>
              <a:gd name="T8" fmla="*/ 13 w 133"/>
              <a:gd name="T9" fmla="*/ 12 h 106"/>
              <a:gd name="T10" fmla="*/ 13 w 133"/>
              <a:gd name="T11" fmla="*/ 58 h 106"/>
              <a:gd name="T12" fmla="*/ 66 w 133"/>
              <a:gd name="T13" fmla="*/ 106 h 106"/>
              <a:gd name="T14" fmla="*/ 119 w 133"/>
              <a:gd name="T15" fmla="*/ 58 h 106"/>
              <a:gd name="T16" fmla="*/ 119 w 133"/>
              <a:gd name="T17" fmla="*/ 12 h 106"/>
              <a:gd name="T18" fmla="*/ 112 w 133"/>
              <a:gd name="T19" fmla="*/ 50 h 106"/>
              <a:gd name="T20" fmla="*/ 66 w 133"/>
              <a:gd name="T21" fmla="*/ 92 h 106"/>
              <a:gd name="T22" fmla="*/ 21 w 133"/>
              <a:gd name="T23" fmla="*/ 50 h 106"/>
              <a:gd name="T24" fmla="*/ 15 w 133"/>
              <a:gd name="T25" fmla="*/ 35 h 106"/>
              <a:gd name="T26" fmla="*/ 21 w 133"/>
              <a:gd name="T27" fmla="*/ 20 h 106"/>
              <a:gd name="T28" fmla="*/ 36 w 133"/>
              <a:gd name="T29" fmla="*/ 14 h 106"/>
              <a:gd name="T30" fmla="*/ 51 w 133"/>
              <a:gd name="T31" fmla="*/ 21 h 106"/>
              <a:gd name="T32" fmla="*/ 66 w 133"/>
              <a:gd name="T33" fmla="*/ 35 h 106"/>
              <a:gd name="T34" fmla="*/ 82 w 133"/>
              <a:gd name="T35" fmla="*/ 21 h 106"/>
              <a:gd name="T36" fmla="*/ 97 w 133"/>
              <a:gd name="T37" fmla="*/ 14 h 106"/>
              <a:gd name="T38" fmla="*/ 112 w 133"/>
              <a:gd name="T39" fmla="*/ 20 h 106"/>
              <a:gd name="T40" fmla="*/ 118 w 133"/>
              <a:gd name="T41" fmla="*/ 35 h 106"/>
              <a:gd name="T42" fmla="*/ 112 w 133"/>
              <a:gd name="T43"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06">
                <a:moveTo>
                  <a:pt x="119" y="12"/>
                </a:moveTo>
                <a:cubicBezTo>
                  <a:pt x="107" y="0"/>
                  <a:pt x="87" y="0"/>
                  <a:pt x="75" y="12"/>
                </a:cubicBezTo>
                <a:cubicBezTo>
                  <a:pt x="66" y="19"/>
                  <a:pt x="66" y="19"/>
                  <a:pt x="66" y="19"/>
                </a:cubicBezTo>
                <a:cubicBezTo>
                  <a:pt x="58" y="12"/>
                  <a:pt x="58" y="12"/>
                  <a:pt x="58" y="12"/>
                </a:cubicBezTo>
                <a:cubicBezTo>
                  <a:pt x="46" y="0"/>
                  <a:pt x="26" y="0"/>
                  <a:pt x="13" y="12"/>
                </a:cubicBezTo>
                <a:cubicBezTo>
                  <a:pt x="0" y="24"/>
                  <a:pt x="0" y="45"/>
                  <a:pt x="13" y="58"/>
                </a:cubicBezTo>
                <a:cubicBezTo>
                  <a:pt x="66" y="106"/>
                  <a:pt x="66" y="106"/>
                  <a:pt x="66" y="106"/>
                </a:cubicBezTo>
                <a:cubicBezTo>
                  <a:pt x="119" y="58"/>
                  <a:pt x="119" y="58"/>
                  <a:pt x="119" y="58"/>
                </a:cubicBezTo>
                <a:cubicBezTo>
                  <a:pt x="133" y="45"/>
                  <a:pt x="133" y="24"/>
                  <a:pt x="119" y="12"/>
                </a:cubicBezTo>
                <a:close/>
                <a:moveTo>
                  <a:pt x="112" y="50"/>
                </a:moveTo>
                <a:cubicBezTo>
                  <a:pt x="66" y="92"/>
                  <a:pt x="66" y="92"/>
                  <a:pt x="66" y="92"/>
                </a:cubicBezTo>
                <a:cubicBezTo>
                  <a:pt x="21" y="50"/>
                  <a:pt x="21" y="50"/>
                  <a:pt x="21" y="50"/>
                </a:cubicBezTo>
                <a:cubicBezTo>
                  <a:pt x="17" y="46"/>
                  <a:pt x="15" y="41"/>
                  <a:pt x="15" y="35"/>
                </a:cubicBezTo>
                <a:cubicBezTo>
                  <a:pt x="15" y="29"/>
                  <a:pt x="16" y="24"/>
                  <a:pt x="21" y="20"/>
                </a:cubicBezTo>
                <a:cubicBezTo>
                  <a:pt x="25" y="16"/>
                  <a:pt x="30" y="14"/>
                  <a:pt x="36" y="14"/>
                </a:cubicBezTo>
                <a:cubicBezTo>
                  <a:pt x="42" y="14"/>
                  <a:pt x="47" y="18"/>
                  <a:pt x="51" y="21"/>
                </a:cubicBezTo>
                <a:cubicBezTo>
                  <a:pt x="66" y="35"/>
                  <a:pt x="66" y="35"/>
                  <a:pt x="66" y="35"/>
                </a:cubicBezTo>
                <a:cubicBezTo>
                  <a:pt x="82" y="21"/>
                  <a:pt x="82" y="21"/>
                  <a:pt x="82" y="21"/>
                </a:cubicBezTo>
                <a:cubicBezTo>
                  <a:pt x="86" y="18"/>
                  <a:pt x="91" y="14"/>
                  <a:pt x="97" y="14"/>
                </a:cubicBezTo>
                <a:cubicBezTo>
                  <a:pt x="103" y="14"/>
                  <a:pt x="108" y="16"/>
                  <a:pt x="112" y="20"/>
                </a:cubicBezTo>
                <a:cubicBezTo>
                  <a:pt x="117" y="24"/>
                  <a:pt x="118" y="29"/>
                  <a:pt x="118" y="35"/>
                </a:cubicBezTo>
                <a:cubicBezTo>
                  <a:pt x="118" y="41"/>
                  <a:pt x="116" y="46"/>
                  <a:pt x="112" y="50"/>
                </a:cubicBezTo>
                <a:close/>
              </a:path>
            </a:pathLst>
          </a:custGeom>
          <a:solidFill>
            <a:schemeClr val="accent2"/>
          </a:solidFill>
          <a:ln>
            <a:noFill/>
          </a:ln>
        </p:spPr>
        <p:txBody>
          <a:bodyPr vert="horz" wrap="square" lIns="68750" tIns="34375" rIns="68750" bIns="34375" numCol="1" anchor="t" anchorCtr="0" compatLnSpc="1">
            <a:prstTxWarp prst="textNoShape">
              <a:avLst/>
            </a:prstTxWarp>
          </a:bodyPr>
          <a:lstStyle/>
          <a:p>
            <a:endParaRPr lang="en-US" sz="1353" dirty="0"/>
          </a:p>
        </p:txBody>
      </p:sp>
      <p:sp>
        <p:nvSpPr>
          <p:cNvPr id="28" name="Freeform 18">
            <a:extLst>
              <a:ext uri="{FF2B5EF4-FFF2-40B4-BE49-F238E27FC236}">
                <a16:creationId xmlns:a16="http://schemas.microsoft.com/office/drawing/2014/main" id="{9184649B-763C-4B81-B83A-15926C088644}"/>
              </a:ext>
            </a:extLst>
          </p:cNvPr>
          <p:cNvSpPr/>
          <p:nvPr/>
        </p:nvSpPr>
        <p:spPr>
          <a:xfrm>
            <a:off x="4650783" y="2276364"/>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lvl="0" defTabSz="444500">
              <a:lnSpc>
                <a:spcPct val="90000"/>
              </a:lnSpc>
              <a:spcBef>
                <a:spcPct val="0"/>
              </a:spcBef>
              <a:spcAft>
                <a:spcPct val="35000"/>
              </a:spcAft>
            </a:pPr>
            <a:r>
              <a:rPr lang="en-US" sz="1400" kern="1200" dirty="0"/>
              <a:t>Reduction in jail bed days; increase in wages and employment</a:t>
            </a:r>
          </a:p>
        </p:txBody>
      </p:sp>
      <p:sp>
        <p:nvSpPr>
          <p:cNvPr id="32" name="Freeform 20">
            <a:extLst>
              <a:ext uri="{FF2B5EF4-FFF2-40B4-BE49-F238E27FC236}">
                <a16:creationId xmlns:a16="http://schemas.microsoft.com/office/drawing/2014/main" id="{4812DAE4-EF22-41A0-B5FD-A62B5006F225}"/>
              </a:ext>
            </a:extLst>
          </p:cNvPr>
          <p:cNvSpPr/>
          <p:nvPr/>
        </p:nvSpPr>
        <p:spPr>
          <a:xfrm>
            <a:off x="4650783" y="3027797"/>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Reduction in jail bed days, months of stay in permanent housing</a:t>
            </a:r>
          </a:p>
        </p:txBody>
      </p:sp>
      <p:sp>
        <p:nvSpPr>
          <p:cNvPr id="33" name="Freeform 22">
            <a:extLst>
              <a:ext uri="{FF2B5EF4-FFF2-40B4-BE49-F238E27FC236}">
                <a16:creationId xmlns:a16="http://schemas.microsoft.com/office/drawing/2014/main" id="{4F67CA9C-8486-4005-B44D-0EF587B50696}"/>
              </a:ext>
            </a:extLst>
          </p:cNvPr>
          <p:cNvSpPr/>
          <p:nvPr/>
        </p:nvSpPr>
        <p:spPr>
          <a:xfrm>
            <a:off x="4650783" y="3779231"/>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lvl="0" defTabSz="444500">
              <a:lnSpc>
                <a:spcPct val="90000"/>
              </a:lnSpc>
              <a:spcBef>
                <a:spcPct val="0"/>
              </a:spcBef>
              <a:spcAft>
                <a:spcPct val="35000"/>
              </a:spcAft>
            </a:pPr>
            <a:r>
              <a:rPr lang="en-US" sz="1400" kern="1200" dirty="0"/>
              <a:t>Decreased days </a:t>
            </a:r>
            <a:r>
              <a:rPr lang="en-US" sz="1400" dirty="0"/>
              <a:t>spent in foster care placement </a:t>
            </a:r>
            <a:endParaRPr lang="en-US" sz="1400" kern="1200" dirty="0"/>
          </a:p>
        </p:txBody>
      </p:sp>
      <p:sp>
        <p:nvSpPr>
          <p:cNvPr id="35" name="Freeform 24">
            <a:extLst>
              <a:ext uri="{FF2B5EF4-FFF2-40B4-BE49-F238E27FC236}">
                <a16:creationId xmlns:a16="http://schemas.microsoft.com/office/drawing/2014/main" id="{94FB5B1E-96D0-43EF-A0A3-B5A06E2EC7C3}"/>
              </a:ext>
            </a:extLst>
          </p:cNvPr>
          <p:cNvSpPr/>
          <p:nvPr/>
        </p:nvSpPr>
        <p:spPr>
          <a:xfrm>
            <a:off x="4650783" y="4562934"/>
            <a:ext cx="1977909" cy="556617"/>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Wage growth, reduced TANF and SNAP receipt</a:t>
            </a:r>
          </a:p>
        </p:txBody>
      </p:sp>
      <p:sp>
        <p:nvSpPr>
          <p:cNvPr id="36" name="Freeform 24">
            <a:extLst>
              <a:ext uri="{FF2B5EF4-FFF2-40B4-BE49-F238E27FC236}">
                <a16:creationId xmlns:a16="http://schemas.microsoft.com/office/drawing/2014/main" id="{C17F0541-EACF-49E7-A1B1-D37BC01E0C2C}"/>
              </a:ext>
            </a:extLst>
          </p:cNvPr>
          <p:cNvSpPr/>
          <p:nvPr/>
        </p:nvSpPr>
        <p:spPr>
          <a:xfrm>
            <a:off x="4650783" y="5292490"/>
            <a:ext cx="1977909" cy="556617"/>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Reduced use of emrgncy services/hospitalizations</a:t>
            </a:r>
          </a:p>
        </p:txBody>
      </p:sp>
      <p:sp>
        <p:nvSpPr>
          <p:cNvPr id="38" name="Freeform 18">
            <a:extLst>
              <a:ext uri="{FF2B5EF4-FFF2-40B4-BE49-F238E27FC236}">
                <a16:creationId xmlns:a16="http://schemas.microsoft.com/office/drawing/2014/main" id="{607E7F0D-0C17-4C19-B8AB-B09D790B6C46}"/>
              </a:ext>
            </a:extLst>
          </p:cNvPr>
          <p:cNvSpPr/>
          <p:nvPr/>
        </p:nvSpPr>
        <p:spPr>
          <a:xfrm>
            <a:off x="6680201" y="2288599"/>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Justice and UI records</a:t>
            </a:r>
          </a:p>
        </p:txBody>
      </p:sp>
      <p:sp>
        <p:nvSpPr>
          <p:cNvPr id="40" name="Freeform 20">
            <a:extLst>
              <a:ext uri="{FF2B5EF4-FFF2-40B4-BE49-F238E27FC236}">
                <a16:creationId xmlns:a16="http://schemas.microsoft.com/office/drawing/2014/main" id="{DB9EE49F-7C47-47BF-A1DB-C5938F126CC6}"/>
              </a:ext>
            </a:extLst>
          </p:cNvPr>
          <p:cNvSpPr/>
          <p:nvPr/>
        </p:nvSpPr>
        <p:spPr>
          <a:xfrm>
            <a:off x="6680201" y="3040032"/>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Justice records, housing records</a:t>
            </a:r>
          </a:p>
        </p:txBody>
      </p:sp>
      <p:sp>
        <p:nvSpPr>
          <p:cNvPr id="41" name="Freeform 22">
            <a:extLst>
              <a:ext uri="{FF2B5EF4-FFF2-40B4-BE49-F238E27FC236}">
                <a16:creationId xmlns:a16="http://schemas.microsoft.com/office/drawing/2014/main" id="{76111A01-C9C5-4423-A31C-511A65897CC8}"/>
              </a:ext>
            </a:extLst>
          </p:cNvPr>
          <p:cNvSpPr/>
          <p:nvPr/>
        </p:nvSpPr>
        <p:spPr>
          <a:xfrm>
            <a:off x="6680201" y="3791466"/>
            <a:ext cx="1977909"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lvl="0" defTabSz="444500">
              <a:lnSpc>
                <a:spcPct val="90000"/>
              </a:lnSpc>
              <a:spcBef>
                <a:spcPct val="0"/>
              </a:spcBef>
              <a:spcAft>
                <a:spcPct val="35000"/>
              </a:spcAft>
            </a:pPr>
            <a:r>
              <a:rPr lang="en-US" sz="1400" dirty="0"/>
              <a:t>Child welfare data</a:t>
            </a:r>
            <a:endParaRPr lang="en-US" sz="1400" kern="1200" dirty="0"/>
          </a:p>
        </p:txBody>
      </p:sp>
      <p:sp>
        <p:nvSpPr>
          <p:cNvPr id="42" name="Freeform 24">
            <a:extLst>
              <a:ext uri="{FF2B5EF4-FFF2-40B4-BE49-F238E27FC236}">
                <a16:creationId xmlns:a16="http://schemas.microsoft.com/office/drawing/2014/main" id="{476A20F4-6C8A-42A8-81FC-B81D1436179A}"/>
              </a:ext>
            </a:extLst>
          </p:cNvPr>
          <p:cNvSpPr/>
          <p:nvPr/>
        </p:nvSpPr>
        <p:spPr>
          <a:xfrm>
            <a:off x="6680201" y="4575169"/>
            <a:ext cx="1977909" cy="556617"/>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Tax records, UI, TANF, and SNAP data</a:t>
            </a:r>
          </a:p>
        </p:txBody>
      </p:sp>
      <p:sp>
        <p:nvSpPr>
          <p:cNvPr id="43" name="Freeform 24">
            <a:extLst>
              <a:ext uri="{FF2B5EF4-FFF2-40B4-BE49-F238E27FC236}">
                <a16:creationId xmlns:a16="http://schemas.microsoft.com/office/drawing/2014/main" id="{57A87B64-CC08-49A1-94CA-A23583AA763D}"/>
              </a:ext>
            </a:extLst>
          </p:cNvPr>
          <p:cNvSpPr/>
          <p:nvPr/>
        </p:nvSpPr>
        <p:spPr>
          <a:xfrm>
            <a:off x="6680201" y="5304725"/>
            <a:ext cx="1977909" cy="556617"/>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91440"/>
            <a:r>
              <a:rPr lang="en-US" sz="1400" dirty="0"/>
              <a:t>Medicaid and hospital data</a:t>
            </a:r>
          </a:p>
        </p:txBody>
      </p:sp>
      <p:grpSp>
        <p:nvGrpSpPr>
          <p:cNvPr id="44" name="Group 43">
            <a:extLst>
              <a:ext uri="{FF2B5EF4-FFF2-40B4-BE49-F238E27FC236}">
                <a16:creationId xmlns:a16="http://schemas.microsoft.com/office/drawing/2014/main" id="{FCC78EED-6177-40E1-9363-8605BDA4C17A}"/>
              </a:ext>
            </a:extLst>
          </p:cNvPr>
          <p:cNvGrpSpPr>
            <a:grpSpLocks noChangeAspect="1"/>
          </p:cNvGrpSpPr>
          <p:nvPr/>
        </p:nvGrpSpPr>
        <p:grpSpPr>
          <a:xfrm flipH="1">
            <a:off x="584743" y="3249560"/>
            <a:ext cx="584841" cy="230524"/>
            <a:chOff x="5769507" y="6463251"/>
            <a:chExt cx="1001487" cy="394749"/>
          </a:xfrm>
          <a:solidFill>
            <a:schemeClr val="accent2"/>
          </a:solidFill>
        </p:grpSpPr>
        <p:sp>
          <p:nvSpPr>
            <p:cNvPr id="45" name="Freeform 5">
              <a:extLst>
                <a:ext uri="{FF2B5EF4-FFF2-40B4-BE49-F238E27FC236}">
                  <a16:creationId xmlns:a16="http://schemas.microsoft.com/office/drawing/2014/main" id="{0C3F686D-B9E0-4312-AC6F-728328188ED6}"/>
                </a:ext>
              </a:extLst>
            </p:cNvPr>
            <p:cNvSpPr>
              <a:spLocks noEditPoints="1"/>
            </p:cNvSpPr>
            <p:nvPr/>
          </p:nvSpPr>
          <p:spPr bwMode="auto">
            <a:xfrm>
              <a:off x="6299508" y="6463251"/>
              <a:ext cx="471486" cy="394749"/>
            </a:xfrm>
            <a:custGeom>
              <a:avLst/>
              <a:gdLst>
                <a:gd name="T0" fmla="*/ 1024 w 1052"/>
                <a:gd name="T1" fmla="*/ 341 h 875"/>
                <a:gd name="T2" fmla="*/ 1024 w 1052"/>
                <a:gd name="T3" fmla="*/ 341 h 875"/>
                <a:gd name="T4" fmla="*/ 874 w 1052"/>
                <a:gd name="T5" fmla="*/ 233 h 875"/>
                <a:gd name="T6" fmla="*/ 874 w 1052"/>
                <a:gd name="T7" fmla="*/ 81 h 875"/>
                <a:gd name="T8" fmla="*/ 850 w 1052"/>
                <a:gd name="T9" fmla="*/ 56 h 875"/>
                <a:gd name="T10" fmla="*/ 744 w 1052"/>
                <a:gd name="T11" fmla="*/ 57 h 875"/>
                <a:gd name="T12" fmla="*/ 720 w 1052"/>
                <a:gd name="T13" fmla="*/ 81 h 875"/>
                <a:gd name="T14" fmla="*/ 720 w 1052"/>
                <a:gd name="T15" fmla="*/ 125 h 875"/>
                <a:gd name="T16" fmla="*/ 557 w 1052"/>
                <a:gd name="T17" fmla="*/ 9 h 875"/>
                <a:gd name="T18" fmla="*/ 526 w 1052"/>
                <a:gd name="T19" fmla="*/ 0 h 875"/>
                <a:gd name="T20" fmla="*/ 495 w 1052"/>
                <a:gd name="T21" fmla="*/ 9 h 875"/>
                <a:gd name="T22" fmla="*/ 28 w 1052"/>
                <a:gd name="T23" fmla="*/ 341 h 875"/>
                <a:gd name="T24" fmla="*/ 16 w 1052"/>
                <a:gd name="T25" fmla="*/ 413 h 875"/>
                <a:gd name="T26" fmla="*/ 89 w 1052"/>
                <a:gd name="T27" fmla="*/ 425 h 875"/>
                <a:gd name="T28" fmla="*/ 526 w 1052"/>
                <a:gd name="T29" fmla="*/ 114 h 875"/>
                <a:gd name="T30" fmla="*/ 963 w 1052"/>
                <a:gd name="T31" fmla="*/ 425 h 875"/>
                <a:gd name="T32" fmla="*/ 1036 w 1052"/>
                <a:gd name="T33" fmla="*/ 413 h 875"/>
                <a:gd name="T34" fmla="*/ 1024 w 1052"/>
                <a:gd name="T35" fmla="*/ 341 h 875"/>
                <a:gd name="T36" fmla="*/ 1024 w 1052"/>
                <a:gd name="T37" fmla="*/ 341 h 875"/>
                <a:gd name="T38" fmla="*/ 879 w 1052"/>
                <a:gd name="T39" fmla="*/ 446 h 875"/>
                <a:gd name="T40" fmla="*/ 879 w 1052"/>
                <a:gd name="T41" fmla="*/ 446 h 875"/>
                <a:gd name="T42" fmla="*/ 879 w 1052"/>
                <a:gd name="T43" fmla="*/ 849 h 875"/>
                <a:gd name="T44" fmla="*/ 854 w 1052"/>
                <a:gd name="T45" fmla="*/ 874 h 875"/>
                <a:gd name="T46" fmla="*/ 645 w 1052"/>
                <a:gd name="T47" fmla="*/ 875 h 875"/>
                <a:gd name="T48" fmla="*/ 645 w 1052"/>
                <a:gd name="T49" fmla="*/ 587 h 875"/>
                <a:gd name="T50" fmla="*/ 420 w 1052"/>
                <a:gd name="T51" fmla="*/ 587 h 875"/>
                <a:gd name="T52" fmla="*/ 420 w 1052"/>
                <a:gd name="T53" fmla="*/ 874 h 875"/>
                <a:gd name="T54" fmla="*/ 196 w 1052"/>
                <a:gd name="T55" fmla="*/ 874 h 875"/>
                <a:gd name="T56" fmla="*/ 171 w 1052"/>
                <a:gd name="T57" fmla="*/ 849 h 875"/>
                <a:gd name="T58" fmla="*/ 171 w 1052"/>
                <a:gd name="T59" fmla="*/ 446 h 875"/>
                <a:gd name="T60" fmla="*/ 191 w 1052"/>
                <a:gd name="T61" fmla="*/ 406 h 875"/>
                <a:gd name="T62" fmla="*/ 526 w 1052"/>
                <a:gd name="T63" fmla="*/ 176 h 875"/>
                <a:gd name="T64" fmla="*/ 859 w 1052"/>
                <a:gd name="T65" fmla="*/ 406 h 875"/>
                <a:gd name="T66" fmla="*/ 879 w 1052"/>
                <a:gd name="T67" fmla="*/ 446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2" h="875">
                  <a:moveTo>
                    <a:pt x="1024" y="341"/>
                  </a:moveTo>
                  <a:lnTo>
                    <a:pt x="1024" y="341"/>
                  </a:lnTo>
                  <a:lnTo>
                    <a:pt x="874" y="233"/>
                  </a:lnTo>
                  <a:lnTo>
                    <a:pt x="874" y="81"/>
                  </a:lnTo>
                  <a:cubicBezTo>
                    <a:pt x="874" y="67"/>
                    <a:pt x="863" y="56"/>
                    <a:pt x="850" y="56"/>
                  </a:cubicBezTo>
                  <a:lnTo>
                    <a:pt x="744" y="57"/>
                  </a:lnTo>
                  <a:cubicBezTo>
                    <a:pt x="731" y="57"/>
                    <a:pt x="720" y="68"/>
                    <a:pt x="720" y="81"/>
                  </a:cubicBezTo>
                  <a:lnTo>
                    <a:pt x="720" y="125"/>
                  </a:lnTo>
                  <a:lnTo>
                    <a:pt x="557" y="9"/>
                  </a:lnTo>
                  <a:cubicBezTo>
                    <a:pt x="547" y="2"/>
                    <a:pt x="537" y="0"/>
                    <a:pt x="526" y="0"/>
                  </a:cubicBezTo>
                  <a:cubicBezTo>
                    <a:pt x="515" y="0"/>
                    <a:pt x="505" y="2"/>
                    <a:pt x="495" y="9"/>
                  </a:cubicBezTo>
                  <a:lnTo>
                    <a:pt x="28" y="341"/>
                  </a:lnTo>
                  <a:cubicBezTo>
                    <a:pt x="6" y="357"/>
                    <a:pt x="0" y="390"/>
                    <a:pt x="16" y="413"/>
                  </a:cubicBezTo>
                  <a:cubicBezTo>
                    <a:pt x="33" y="436"/>
                    <a:pt x="65" y="442"/>
                    <a:pt x="89" y="425"/>
                  </a:cubicBezTo>
                  <a:lnTo>
                    <a:pt x="526" y="114"/>
                  </a:lnTo>
                  <a:lnTo>
                    <a:pt x="963" y="425"/>
                  </a:lnTo>
                  <a:cubicBezTo>
                    <a:pt x="987" y="442"/>
                    <a:pt x="1019" y="436"/>
                    <a:pt x="1036" y="413"/>
                  </a:cubicBezTo>
                  <a:cubicBezTo>
                    <a:pt x="1052" y="390"/>
                    <a:pt x="1047" y="357"/>
                    <a:pt x="1024" y="341"/>
                  </a:cubicBezTo>
                  <a:lnTo>
                    <a:pt x="1024" y="341"/>
                  </a:lnTo>
                  <a:close/>
                  <a:moveTo>
                    <a:pt x="879" y="446"/>
                  </a:moveTo>
                  <a:lnTo>
                    <a:pt x="879" y="446"/>
                  </a:lnTo>
                  <a:lnTo>
                    <a:pt x="879" y="849"/>
                  </a:lnTo>
                  <a:cubicBezTo>
                    <a:pt x="879" y="863"/>
                    <a:pt x="868" y="874"/>
                    <a:pt x="854" y="874"/>
                  </a:cubicBezTo>
                  <a:lnTo>
                    <a:pt x="645" y="875"/>
                  </a:lnTo>
                  <a:lnTo>
                    <a:pt x="645" y="587"/>
                  </a:lnTo>
                  <a:lnTo>
                    <a:pt x="420" y="587"/>
                  </a:lnTo>
                  <a:lnTo>
                    <a:pt x="420" y="874"/>
                  </a:lnTo>
                  <a:lnTo>
                    <a:pt x="196" y="874"/>
                  </a:lnTo>
                  <a:cubicBezTo>
                    <a:pt x="183" y="874"/>
                    <a:pt x="171" y="863"/>
                    <a:pt x="171" y="849"/>
                  </a:cubicBezTo>
                  <a:lnTo>
                    <a:pt x="171" y="446"/>
                  </a:lnTo>
                  <a:cubicBezTo>
                    <a:pt x="171" y="433"/>
                    <a:pt x="180" y="415"/>
                    <a:pt x="191" y="406"/>
                  </a:cubicBezTo>
                  <a:lnTo>
                    <a:pt x="526" y="176"/>
                  </a:lnTo>
                  <a:lnTo>
                    <a:pt x="859" y="406"/>
                  </a:lnTo>
                  <a:cubicBezTo>
                    <a:pt x="870" y="415"/>
                    <a:pt x="879" y="433"/>
                    <a:pt x="879" y="446"/>
                  </a:cubicBezTo>
                  <a:close/>
                </a:path>
              </a:pathLst>
            </a:custGeom>
            <a:grpFill/>
            <a:ln w="0">
              <a:noFill/>
              <a:prstDash val="solid"/>
              <a:round/>
              <a:headEnd/>
              <a:tailEnd/>
            </a:ln>
          </p:spPr>
          <p:txBody>
            <a:bodyPr vert="horz" wrap="square" lIns="68750" tIns="34375" rIns="68750" bIns="34375" numCol="1" anchor="t" anchorCtr="0" compatLnSpc="1">
              <a:prstTxWarp prst="textNoShape">
                <a:avLst/>
              </a:prstTxWarp>
            </a:bodyPr>
            <a:lstStyle/>
            <a:p>
              <a:endParaRPr lang="en-US" sz="1353" dirty="0"/>
            </a:p>
          </p:txBody>
        </p:sp>
        <p:sp>
          <p:nvSpPr>
            <p:cNvPr id="46" name="Freeform 9">
              <a:extLst>
                <a:ext uri="{FF2B5EF4-FFF2-40B4-BE49-F238E27FC236}">
                  <a16:creationId xmlns:a16="http://schemas.microsoft.com/office/drawing/2014/main" id="{47EAEAF0-6358-4BD1-A118-D9514C094E54}"/>
                </a:ext>
              </a:extLst>
            </p:cNvPr>
            <p:cNvSpPr>
              <a:spLocks noEditPoints="1"/>
            </p:cNvSpPr>
            <p:nvPr/>
          </p:nvSpPr>
          <p:spPr bwMode="auto">
            <a:xfrm>
              <a:off x="5769507" y="6463251"/>
              <a:ext cx="471486" cy="394749"/>
            </a:xfrm>
            <a:custGeom>
              <a:avLst/>
              <a:gdLst>
                <a:gd name="T0" fmla="*/ 1024 w 1052"/>
                <a:gd name="T1" fmla="*/ 341 h 875"/>
                <a:gd name="T2" fmla="*/ 1024 w 1052"/>
                <a:gd name="T3" fmla="*/ 341 h 875"/>
                <a:gd name="T4" fmla="*/ 874 w 1052"/>
                <a:gd name="T5" fmla="*/ 233 h 875"/>
                <a:gd name="T6" fmla="*/ 874 w 1052"/>
                <a:gd name="T7" fmla="*/ 81 h 875"/>
                <a:gd name="T8" fmla="*/ 850 w 1052"/>
                <a:gd name="T9" fmla="*/ 56 h 875"/>
                <a:gd name="T10" fmla="*/ 744 w 1052"/>
                <a:gd name="T11" fmla="*/ 57 h 875"/>
                <a:gd name="T12" fmla="*/ 720 w 1052"/>
                <a:gd name="T13" fmla="*/ 81 h 875"/>
                <a:gd name="T14" fmla="*/ 720 w 1052"/>
                <a:gd name="T15" fmla="*/ 125 h 875"/>
                <a:gd name="T16" fmla="*/ 557 w 1052"/>
                <a:gd name="T17" fmla="*/ 9 h 875"/>
                <a:gd name="T18" fmla="*/ 526 w 1052"/>
                <a:gd name="T19" fmla="*/ 0 h 875"/>
                <a:gd name="T20" fmla="*/ 495 w 1052"/>
                <a:gd name="T21" fmla="*/ 9 h 875"/>
                <a:gd name="T22" fmla="*/ 28 w 1052"/>
                <a:gd name="T23" fmla="*/ 341 h 875"/>
                <a:gd name="T24" fmla="*/ 16 w 1052"/>
                <a:gd name="T25" fmla="*/ 413 h 875"/>
                <a:gd name="T26" fmla="*/ 89 w 1052"/>
                <a:gd name="T27" fmla="*/ 425 h 875"/>
                <a:gd name="T28" fmla="*/ 526 w 1052"/>
                <a:gd name="T29" fmla="*/ 114 h 875"/>
                <a:gd name="T30" fmla="*/ 963 w 1052"/>
                <a:gd name="T31" fmla="*/ 425 h 875"/>
                <a:gd name="T32" fmla="*/ 1036 w 1052"/>
                <a:gd name="T33" fmla="*/ 413 h 875"/>
                <a:gd name="T34" fmla="*/ 1024 w 1052"/>
                <a:gd name="T35" fmla="*/ 341 h 875"/>
                <a:gd name="T36" fmla="*/ 1024 w 1052"/>
                <a:gd name="T37" fmla="*/ 341 h 875"/>
                <a:gd name="T38" fmla="*/ 879 w 1052"/>
                <a:gd name="T39" fmla="*/ 446 h 875"/>
                <a:gd name="T40" fmla="*/ 879 w 1052"/>
                <a:gd name="T41" fmla="*/ 446 h 875"/>
                <a:gd name="T42" fmla="*/ 879 w 1052"/>
                <a:gd name="T43" fmla="*/ 849 h 875"/>
                <a:gd name="T44" fmla="*/ 854 w 1052"/>
                <a:gd name="T45" fmla="*/ 874 h 875"/>
                <a:gd name="T46" fmla="*/ 645 w 1052"/>
                <a:gd name="T47" fmla="*/ 875 h 875"/>
                <a:gd name="T48" fmla="*/ 420 w 1052"/>
                <a:gd name="T49" fmla="*/ 874 h 875"/>
                <a:gd name="T50" fmla="*/ 196 w 1052"/>
                <a:gd name="T51" fmla="*/ 874 h 875"/>
                <a:gd name="T52" fmla="*/ 171 w 1052"/>
                <a:gd name="T53" fmla="*/ 849 h 875"/>
                <a:gd name="T54" fmla="*/ 171 w 1052"/>
                <a:gd name="T55" fmla="*/ 446 h 875"/>
                <a:gd name="T56" fmla="*/ 191 w 1052"/>
                <a:gd name="T57" fmla="*/ 406 h 875"/>
                <a:gd name="T58" fmla="*/ 526 w 1052"/>
                <a:gd name="T59" fmla="*/ 176 h 875"/>
                <a:gd name="T60" fmla="*/ 859 w 1052"/>
                <a:gd name="T61" fmla="*/ 406 h 875"/>
                <a:gd name="T62" fmla="*/ 879 w 1052"/>
                <a:gd name="T63" fmla="*/ 446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2" h="875">
                  <a:moveTo>
                    <a:pt x="1024" y="341"/>
                  </a:moveTo>
                  <a:lnTo>
                    <a:pt x="1024" y="341"/>
                  </a:lnTo>
                  <a:lnTo>
                    <a:pt x="874" y="233"/>
                  </a:lnTo>
                  <a:lnTo>
                    <a:pt x="874" y="81"/>
                  </a:lnTo>
                  <a:cubicBezTo>
                    <a:pt x="874" y="67"/>
                    <a:pt x="863" y="56"/>
                    <a:pt x="850" y="56"/>
                  </a:cubicBezTo>
                  <a:lnTo>
                    <a:pt x="744" y="57"/>
                  </a:lnTo>
                  <a:cubicBezTo>
                    <a:pt x="731" y="57"/>
                    <a:pt x="720" y="68"/>
                    <a:pt x="720" y="81"/>
                  </a:cubicBezTo>
                  <a:lnTo>
                    <a:pt x="720" y="125"/>
                  </a:lnTo>
                  <a:lnTo>
                    <a:pt x="557" y="9"/>
                  </a:lnTo>
                  <a:cubicBezTo>
                    <a:pt x="547" y="2"/>
                    <a:pt x="537" y="0"/>
                    <a:pt x="526" y="0"/>
                  </a:cubicBezTo>
                  <a:cubicBezTo>
                    <a:pt x="515" y="0"/>
                    <a:pt x="505" y="2"/>
                    <a:pt x="495" y="9"/>
                  </a:cubicBezTo>
                  <a:lnTo>
                    <a:pt x="28" y="341"/>
                  </a:lnTo>
                  <a:cubicBezTo>
                    <a:pt x="6" y="357"/>
                    <a:pt x="0" y="390"/>
                    <a:pt x="16" y="413"/>
                  </a:cubicBezTo>
                  <a:cubicBezTo>
                    <a:pt x="33" y="436"/>
                    <a:pt x="65" y="442"/>
                    <a:pt x="89" y="425"/>
                  </a:cubicBezTo>
                  <a:lnTo>
                    <a:pt x="526" y="114"/>
                  </a:lnTo>
                  <a:lnTo>
                    <a:pt x="963" y="425"/>
                  </a:lnTo>
                  <a:cubicBezTo>
                    <a:pt x="987" y="442"/>
                    <a:pt x="1019" y="436"/>
                    <a:pt x="1036" y="413"/>
                  </a:cubicBezTo>
                  <a:cubicBezTo>
                    <a:pt x="1052" y="390"/>
                    <a:pt x="1047" y="357"/>
                    <a:pt x="1024" y="341"/>
                  </a:cubicBezTo>
                  <a:lnTo>
                    <a:pt x="1024" y="341"/>
                  </a:lnTo>
                  <a:close/>
                  <a:moveTo>
                    <a:pt x="879" y="446"/>
                  </a:moveTo>
                  <a:lnTo>
                    <a:pt x="879" y="446"/>
                  </a:lnTo>
                  <a:lnTo>
                    <a:pt x="879" y="849"/>
                  </a:lnTo>
                  <a:cubicBezTo>
                    <a:pt x="879" y="863"/>
                    <a:pt x="868" y="874"/>
                    <a:pt x="854" y="874"/>
                  </a:cubicBezTo>
                  <a:lnTo>
                    <a:pt x="645" y="875"/>
                  </a:lnTo>
                  <a:lnTo>
                    <a:pt x="420" y="874"/>
                  </a:lnTo>
                  <a:lnTo>
                    <a:pt x="196" y="874"/>
                  </a:lnTo>
                  <a:cubicBezTo>
                    <a:pt x="183" y="874"/>
                    <a:pt x="171" y="863"/>
                    <a:pt x="171" y="849"/>
                  </a:cubicBezTo>
                  <a:lnTo>
                    <a:pt x="171" y="446"/>
                  </a:lnTo>
                  <a:cubicBezTo>
                    <a:pt x="171" y="433"/>
                    <a:pt x="180" y="415"/>
                    <a:pt x="191" y="406"/>
                  </a:cubicBezTo>
                  <a:lnTo>
                    <a:pt x="526" y="176"/>
                  </a:lnTo>
                  <a:lnTo>
                    <a:pt x="859" y="406"/>
                  </a:lnTo>
                  <a:cubicBezTo>
                    <a:pt x="870" y="415"/>
                    <a:pt x="879" y="433"/>
                    <a:pt x="879" y="446"/>
                  </a:cubicBezTo>
                  <a:close/>
                </a:path>
              </a:pathLst>
            </a:custGeom>
            <a:grpFill/>
            <a:ln w="0">
              <a:noFill/>
              <a:prstDash val="solid"/>
              <a:round/>
              <a:headEnd/>
              <a:tailEnd/>
            </a:ln>
          </p:spPr>
          <p:txBody>
            <a:bodyPr vert="horz" wrap="square" lIns="68750" tIns="34375" rIns="68750" bIns="34375" numCol="1" anchor="t" anchorCtr="0" compatLnSpc="1">
              <a:prstTxWarp prst="textNoShape">
                <a:avLst/>
              </a:prstTxWarp>
            </a:bodyPr>
            <a:lstStyle/>
            <a:p>
              <a:endParaRPr lang="en-US" sz="1353" dirty="0"/>
            </a:p>
          </p:txBody>
        </p:sp>
      </p:grpSp>
      <p:sp>
        <p:nvSpPr>
          <p:cNvPr id="47" name="Freeform 39">
            <a:extLst>
              <a:ext uri="{FF2B5EF4-FFF2-40B4-BE49-F238E27FC236}">
                <a16:creationId xmlns:a16="http://schemas.microsoft.com/office/drawing/2014/main" id="{F1782E7A-29E1-423C-B5AF-BE70B1ED321D}"/>
              </a:ext>
            </a:extLst>
          </p:cNvPr>
          <p:cNvSpPr>
            <a:spLocks noChangeAspect="1" noEditPoints="1"/>
          </p:cNvSpPr>
          <p:nvPr/>
        </p:nvSpPr>
        <p:spPr bwMode="auto">
          <a:xfrm>
            <a:off x="639148" y="5392316"/>
            <a:ext cx="476031" cy="381435"/>
          </a:xfrm>
          <a:custGeom>
            <a:avLst/>
            <a:gdLst>
              <a:gd name="T0" fmla="*/ 133 w 148"/>
              <a:gd name="T1" fmla="*/ 0 h 118"/>
              <a:gd name="T2" fmla="*/ 15 w 148"/>
              <a:gd name="T3" fmla="*/ 0 h 118"/>
              <a:gd name="T4" fmla="*/ 0 w 148"/>
              <a:gd name="T5" fmla="*/ 15 h 118"/>
              <a:gd name="T6" fmla="*/ 0 w 148"/>
              <a:gd name="T7" fmla="*/ 104 h 118"/>
              <a:gd name="T8" fmla="*/ 15 w 148"/>
              <a:gd name="T9" fmla="*/ 118 h 118"/>
              <a:gd name="T10" fmla="*/ 133 w 148"/>
              <a:gd name="T11" fmla="*/ 118 h 118"/>
              <a:gd name="T12" fmla="*/ 148 w 148"/>
              <a:gd name="T13" fmla="*/ 104 h 118"/>
              <a:gd name="T14" fmla="*/ 148 w 148"/>
              <a:gd name="T15" fmla="*/ 15 h 118"/>
              <a:gd name="T16" fmla="*/ 133 w 148"/>
              <a:gd name="T17" fmla="*/ 0 h 118"/>
              <a:gd name="T18" fmla="*/ 133 w 148"/>
              <a:gd name="T19" fmla="*/ 104 h 118"/>
              <a:gd name="T20" fmla="*/ 15 w 148"/>
              <a:gd name="T21" fmla="*/ 104 h 118"/>
              <a:gd name="T22" fmla="*/ 15 w 148"/>
              <a:gd name="T23" fmla="*/ 15 h 118"/>
              <a:gd name="T24" fmla="*/ 133 w 148"/>
              <a:gd name="T25" fmla="*/ 15 h 118"/>
              <a:gd name="T26" fmla="*/ 133 w 148"/>
              <a:gd name="T27" fmla="*/ 104 h 118"/>
              <a:gd name="T28" fmla="*/ 66 w 148"/>
              <a:gd name="T29" fmla="*/ 75 h 118"/>
              <a:gd name="T30" fmla="*/ 30 w 148"/>
              <a:gd name="T31" fmla="*/ 75 h 118"/>
              <a:gd name="T32" fmla="*/ 30 w 148"/>
              <a:gd name="T33" fmla="*/ 88 h 118"/>
              <a:gd name="T34" fmla="*/ 66 w 148"/>
              <a:gd name="T35" fmla="*/ 88 h 118"/>
              <a:gd name="T36" fmla="*/ 66 w 148"/>
              <a:gd name="T37" fmla="*/ 75 h 118"/>
              <a:gd name="T38" fmla="*/ 66 w 148"/>
              <a:gd name="T39" fmla="*/ 53 h 118"/>
              <a:gd name="T40" fmla="*/ 30 w 148"/>
              <a:gd name="T41" fmla="*/ 53 h 118"/>
              <a:gd name="T42" fmla="*/ 30 w 148"/>
              <a:gd name="T43" fmla="*/ 66 h 118"/>
              <a:gd name="T44" fmla="*/ 66 w 148"/>
              <a:gd name="T45" fmla="*/ 66 h 118"/>
              <a:gd name="T46" fmla="*/ 66 w 148"/>
              <a:gd name="T47" fmla="*/ 53 h 118"/>
              <a:gd name="T48" fmla="*/ 66 w 148"/>
              <a:gd name="T49" fmla="*/ 31 h 118"/>
              <a:gd name="T50" fmla="*/ 30 w 148"/>
              <a:gd name="T51" fmla="*/ 31 h 118"/>
              <a:gd name="T52" fmla="*/ 30 w 148"/>
              <a:gd name="T53" fmla="*/ 44 h 118"/>
              <a:gd name="T54" fmla="*/ 66 w 148"/>
              <a:gd name="T55" fmla="*/ 44 h 118"/>
              <a:gd name="T56" fmla="*/ 66 w 148"/>
              <a:gd name="T57" fmla="*/ 31 h 118"/>
              <a:gd name="T58" fmla="*/ 117 w 148"/>
              <a:gd name="T59" fmla="*/ 78 h 118"/>
              <a:gd name="T60" fmla="*/ 105 w 148"/>
              <a:gd name="T61" fmla="*/ 68 h 118"/>
              <a:gd name="T62" fmla="*/ 113 w 148"/>
              <a:gd name="T63" fmla="*/ 47 h 118"/>
              <a:gd name="T64" fmla="*/ 100 w 148"/>
              <a:gd name="T65" fmla="*/ 31 h 118"/>
              <a:gd name="T66" fmla="*/ 86 w 148"/>
              <a:gd name="T67" fmla="*/ 47 h 118"/>
              <a:gd name="T68" fmla="*/ 94 w 148"/>
              <a:gd name="T69" fmla="*/ 68 h 118"/>
              <a:gd name="T70" fmla="*/ 82 w 148"/>
              <a:gd name="T71" fmla="*/ 78 h 118"/>
              <a:gd name="T72" fmla="*/ 81 w 148"/>
              <a:gd name="T73" fmla="*/ 88 h 118"/>
              <a:gd name="T74" fmla="*/ 118 w 148"/>
              <a:gd name="T75" fmla="*/ 88 h 118"/>
              <a:gd name="T76" fmla="*/ 117 w 148"/>
              <a:gd name="T77" fmla="*/ 7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18">
                <a:moveTo>
                  <a:pt x="133" y="0"/>
                </a:moveTo>
                <a:cubicBezTo>
                  <a:pt x="15" y="0"/>
                  <a:pt x="15" y="0"/>
                  <a:pt x="15" y="0"/>
                </a:cubicBezTo>
                <a:cubicBezTo>
                  <a:pt x="7" y="0"/>
                  <a:pt x="0" y="7"/>
                  <a:pt x="0" y="15"/>
                </a:cubicBezTo>
                <a:cubicBezTo>
                  <a:pt x="0" y="104"/>
                  <a:pt x="0" y="104"/>
                  <a:pt x="0" y="104"/>
                </a:cubicBezTo>
                <a:cubicBezTo>
                  <a:pt x="0" y="112"/>
                  <a:pt x="7" y="118"/>
                  <a:pt x="15" y="118"/>
                </a:cubicBezTo>
                <a:cubicBezTo>
                  <a:pt x="133" y="118"/>
                  <a:pt x="133" y="118"/>
                  <a:pt x="133" y="118"/>
                </a:cubicBezTo>
                <a:cubicBezTo>
                  <a:pt x="141" y="118"/>
                  <a:pt x="148" y="112"/>
                  <a:pt x="148" y="104"/>
                </a:cubicBezTo>
                <a:cubicBezTo>
                  <a:pt x="148" y="15"/>
                  <a:pt x="148" y="15"/>
                  <a:pt x="148" y="15"/>
                </a:cubicBezTo>
                <a:cubicBezTo>
                  <a:pt x="148" y="7"/>
                  <a:pt x="141" y="0"/>
                  <a:pt x="133" y="0"/>
                </a:cubicBezTo>
                <a:close/>
                <a:moveTo>
                  <a:pt x="133" y="104"/>
                </a:moveTo>
                <a:cubicBezTo>
                  <a:pt x="15" y="104"/>
                  <a:pt x="15" y="104"/>
                  <a:pt x="15" y="104"/>
                </a:cubicBezTo>
                <a:cubicBezTo>
                  <a:pt x="15" y="15"/>
                  <a:pt x="15" y="15"/>
                  <a:pt x="15" y="15"/>
                </a:cubicBezTo>
                <a:cubicBezTo>
                  <a:pt x="133" y="15"/>
                  <a:pt x="133" y="15"/>
                  <a:pt x="133" y="15"/>
                </a:cubicBezTo>
                <a:lnTo>
                  <a:pt x="133" y="104"/>
                </a:lnTo>
                <a:close/>
                <a:moveTo>
                  <a:pt x="66" y="75"/>
                </a:moveTo>
                <a:cubicBezTo>
                  <a:pt x="30" y="75"/>
                  <a:pt x="30" y="75"/>
                  <a:pt x="30" y="75"/>
                </a:cubicBezTo>
                <a:cubicBezTo>
                  <a:pt x="30" y="88"/>
                  <a:pt x="30" y="88"/>
                  <a:pt x="30" y="88"/>
                </a:cubicBezTo>
                <a:cubicBezTo>
                  <a:pt x="66" y="88"/>
                  <a:pt x="66" y="88"/>
                  <a:pt x="66" y="88"/>
                </a:cubicBezTo>
                <a:lnTo>
                  <a:pt x="66" y="75"/>
                </a:lnTo>
                <a:close/>
                <a:moveTo>
                  <a:pt x="66" y="53"/>
                </a:moveTo>
                <a:cubicBezTo>
                  <a:pt x="30" y="53"/>
                  <a:pt x="30" y="53"/>
                  <a:pt x="30" y="53"/>
                </a:cubicBezTo>
                <a:cubicBezTo>
                  <a:pt x="30" y="66"/>
                  <a:pt x="30" y="66"/>
                  <a:pt x="30" y="66"/>
                </a:cubicBezTo>
                <a:cubicBezTo>
                  <a:pt x="66" y="66"/>
                  <a:pt x="66" y="66"/>
                  <a:pt x="66" y="66"/>
                </a:cubicBezTo>
                <a:lnTo>
                  <a:pt x="66" y="53"/>
                </a:lnTo>
                <a:close/>
                <a:moveTo>
                  <a:pt x="66" y="31"/>
                </a:moveTo>
                <a:cubicBezTo>
                  <a:pt x="30" y="31"/>
                  <a:pt x="30" y="31"/>
                  <a:pt x="30" y="31"/>
                </a:cubicBezTo>
                <a:cubicBezTo>
                  <a:pt x="30" y="44"/>
                  <a:pt x="30" y="44"/>
                  <a:pt x="30" y="44"/>
                </a:cubicBezTo>
                <a:cubicBezTo>
                  <a:pt x="66" y="44"/>
                  <a:pt x="66" y="44"/>
                  <a:pt x="66" y="44"/>
                </a:cubicBezTo>
                <a:lnTo>
                  <a:pt x="66" y="31"/>
                </a:lnTo>
                <a:close/>
                <a:moveTo>
                  <a:pt x="117" y="78"/>
                </a:moveTo>
                <a:cubicBezTo>
                  <a:pt x="117" y="78"/>
                  <a:pt x="105" y="75"/>
                  <a:pt x="105" y="68"/>
                </a:cubicBezTo>
                <a:cubicBezTo>
                  <a:pt x="105" y="62"/>
                  <a:pt x="113" y="59"/>
                  <a:pt x="113" y="47"/>
                </a:cubicBezTo>
                <a:cubicBezTo>
                  <a:pt x="113" y="37"/>
                  <a:pt x="110" y="31"/>
                  <a:pt x="100" y="31"/>
                </a:cubicBezTo>
                <a:cubicBezTo>
                  <a:pt x="89" y="31"/>
                  <a:pt x="86" y="37"/>
                  <a:pt x="86" y="47"/>
                </a:cubicBezTo>
                <a:cubicBezTo>
                  <a:pt x="86" y="59"/>
                  <a:pt x="94" y="62"/>
                  <a:pt x="94" y="68"/>
                </a:cubicBezTo>
                <a:cubicBezTo>
                  <a:pt x="94" y="75"/>
                  <a:pt x="82" y="78"/>
                  <a:pt x="82" y="78"/>
                </a:cubicBezTo>
                <a:cubicBezTo>
                  <a:pt x="81" y="78"/>
                  <a:pt x="81" y="88"/>
                  <a:pt x="81" y="88"/>
                </a:cubicBezTo>
                <a:cubicBezTo>
                  <a:pt x="118" y="88"/>
                  <a:pt x="118" y="88"/>
                  <a:pt x="118" y="88"/>
                </a:cubicBezTo>
                <a:cubicBezTo>
                  <a:pt x="118" y="88"/>
                  <a:pt x="118" y="78"/>
                  <a:pt x="117" y="78"/>
                </a:cubicBezTo>
                <a:close/>
              </a:path>
            </a:pathLst>
          </a:custGeom>
          <a:solidFill>
            <a:schemeClr val="accent2"/>
          </a:solidFill>
          <a:ln>
            <a:noFill/>
          </a:ln>
          <a:extLst/>
        </p:spPr>
        <p:txBody>
          <a:bodyPr vert="horz" wrap="square" lIns="68750" tIns="34375" rIns="68750" bIns="34375" numCol="1" anchor="t" anchorCtr="0" compatLnSpc="1">
            <a:prstTxWarp prst="textNoShape">
              <a:avLst/>
            </a:prstTxWarp>
          </a:bodyPr>
          <a:lstStyle/>
          <a:p>
            <a:endParaRPr lang="en-US" sz="1353" dirty="0"/>
          </a:p>
        </p:txBody>
      </p:sp>
      <p:sp>
        <p:nvSpPr>
          <p:cNvPr id="50" name="Rectangle 49"/>
          <p:cNvSpPr/>
          <p:nvPr/>
        </p:nvSpPr>
        <p:spPr>
          <a:xfrm>
            <a:off x="2630267" y="1552760"/>
            <a:ext cx="1987290" cy="56885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rPr>
              <a:t>Intervention</a:t>
            </a:r>
          </a:p>
        </p:txBody>
      </p:sp>
      <p:sp>
        <p:nvSpPr>
          <p:cNvPr id="51" name="Rectangle 50"/>
          <p:cNvSpPr/>
          <p:nvPr/>
        </p:nvSpPr>
        <p:spPr>
          <a:xfrm>
            <a:off x="4642110" y="1552760"/>
            <a:ext cx="1987290" cy="56885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rPr>
              <a:t>Payment</a:t>
            </a:r>
          </a:p>
        </p:txBody>
      </p:sp>
      <p:sp>
        <p:nvSpPr>
          <p:cNvPr id="52" name="Rectangle 51"/>
          <p:cNvSpPr/>
          <p:nvPr/>
        </p:nvSpPr>
        <p:spPr>
          <a:xfrm>
            <a:off x="6654800" y="1552760"/>
            <a:ext cx="1955800" cy="56885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rPr>
              <a:t>Data source</a:t>
            </a:r>
          </a:p>
        </p:txBody>
      </p:sp>
      <p:cxnSp>
        <p:nvCxnSpPr>
          <p:cNvPr id="4" name="Straight Connector 3"/>
          <p:cNvCxnSpPr/>
          <p:nvPr/>
        </p:nvCxnSpPr>
        <p:spPr>
          <a:xfrm>
            <a:off x="622300" y="2916856"/>
            <a:ext cx="801979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622300" y="1552760"/>
            <a:ext cx="1987290" cy="56885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rPr>
              <a:t>Issue area</a:t>
            </a:r>
          </a:p>
        </p:txBody>
      </p:sp>
      <p:cxnSp>
        <p:nvCxnSpPr>
          <p:cNvPr id="53" name="Straight Connector 52"/>
          <p:cNvCxnSpPr/>
          <p:nvPr/>
        </p:nvCxnSpPr>
        <p:spPr>
          <a:xfrm>
            <a:off x="622300" y="3702941"/>
            <a:ext cx="801979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22300" y="4497003"/>
            <a:ext cx="801979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22300" y="5180669"/>
            <a:ext cx="801979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22300" y="5987716"/>
            <a:ext cx="801979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a:blip r:embed="rId3"/>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246705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1714500" y="3350904"/>
            <a:ext cx="3293640" cy="1638910"/>
          </a:xfrm>
          <a:prstGeom prst="rect">
            <a:avLst/>
          </a:prstGeom>
        </p:spPr>
        <p:txBody>
          <a:bodyPr wrap="square">
            <a:spAutoFit/>
          </a:bodyPr>
          <a:lstStyle/>
          <a:p>
            <a:pPr>
              <a:spcAft>
                <a:spcPts val="300"/>
              </a:spcAft>
              <a:defRPr/>
            </a:pPr>
            <a:r>
              <a:rPr lang="en-US" sz="1400" b="1" dirty="0">
                <a:solidFill>
                  <a:srgbClr val="184F9A"/>
                </a:solidFill>
                <a:cs typeface="Arial"/>
              </a:rPr>
              <a:t>Contracted Outcomes</a:t>
            </a:r>
          </a:p>
          <a:p>
            <a:pPr marL="288925" indent="-277813">
              <a:buClr>
                <a:schemeClr val="tx1"/>
              </a:buClr>
              <a:buFont typeface="Arial" charset="0"/>
              <a:buChar char="•"/>
              <a:defRPr/>
            </a:pPr>
            <a:r>
              <a:rPr lang="en-US" sz="1400" dirty="0">
                <a:cs typeface="Arial"/>
              </a:rPr>
              <a:t>Increased rate of educational placement and attainment</a:t>
            </a:r>
          </a:p>
          <a:p>
            <a:pPr marL="288925" indent="-277813">
              <a:buClr>
                <a:schemeClr val="tx1"/>
              </a:buClr>
              <a:buFont typeface="Arial" charset="0"/>
              <a:buChar char="•"/>
              <a:defRPr/>
            </a:pPr>
            <a:r>
              <a:rPr lang="en-US" sz="1400" dirty="0">
                <a:cs typeface="Arial"/>
              </a:rPr>
              <a:t>Increased employment placement</a:t>
            </a:r>
          </a:p>
          <a:p>
            <a:pPr marL="288925" indent="-277813">
              <a:buClr>
                <a:schemeClr val="tx1"/>
              </a:buClr>
              <a:buFont typeface="Arial" charset="0"/>
              <a:buChar char="•"/>
              <a:defRPr/>
            </a:pPr>
            <a:r>
              <a:rPr lang="en-US" sz="1400" dirty="0">
                <a:cs typeface="Arial"/>
              </a:rPr>
              <a:t>Increased earnings</a:t>
            </a:r>
          </a:p>
          <a:p>
            <a:pPr marL="288925" indent="-277813">
              <a:buClr>
                <a:schemeClr val="tx1"/>
              </a:buClr>
              <a:buFont typeface="Arial" charset="0"/>
              <a:buChar char="•"/>
              <a:defRPr/>
            </a:pPr>
            <a:r>
              <a:rPr lang="en-US" sz="1400" dirty="0">
                <a:cs typeface="Arial"/>
              </a:rPr>
              <a:t>Reduced recidivism rate</a:t>
            </a:r>
          </a:p>
          <a:p>
            <a:pPr marL="285750" indent="-285750">
              <a:buFont typeface="Arial" charset="0"/>
              <a:buChar char="•"/>
              <a:defRPr/>
            </a:pPr>
            <a:endParaRPr lang="en-US" sz="1400" dirty="0">
              <a:latin typeface="+mj-lt"/>
              <a:cs typeface="Arial"/>
            </a:endParaRPr>
          </a:p>
        </p:txBody>
      </p:sp>
      <p:sp>
        <p:nvSpPr>
          <p:cNvPr id="5" name="Title 4"/>
          <p:cNvSpPr>
            <a:spLocks noGrp="1"/>
          </p:cNvSpPr>
          <p:nvPr>
            <p:ph type="title"/>
          </p:nvPr>
        </p:nvSpPr>
        <p:spPr>
          <a:xfrm>
            <a:off x="608075" y="152402"/>
            <a:ext cx="8043717" cy="789708"/>
          </a:xfrm>
        </p:spPr>
        <p:txBody>
          <a:bodyPr/>
          <a:lstStyle/>
          <a:p>
            <a:r>
              <a:rPr lang="en-US" dirty="0"/>
              <a:t>Project Design:</a:t>
            </a:r>
            <a:br>
              <a:rPr lang="en-US" b="0" dirty="0"/>
            </a:br>
            <a:r>
              <a:rPr lang="en-US" dirty="0"/>
              <a:t>Increasing pathways to success for justice-involved youth</a:t>
            </a:r>
          </a:p>
        </p:txBody>
      </p:sp>
      <p:sp>
        <p:nvSpPr>
          <p:cNvPr id="7" name="Footer Placeholder 6"/>
          <p:cNvSpPr>
            <a:spLocks noGrp="1"/>
          </p:cNvSpPr>
          <p:nvPr>
            <p:ph type="ftr" sz="quarter" idx="21"/>
          </p:nvPr>
        </p:nvSpPr>
        <p:spPr/>
        <p:txBody>
          <a:bodyPr/>
          <a:lstStyle/>
          <a:p>
            <a:r>
              <a:rPr lang="en-US" dirty="0"/>
              <a:t>BOSTON | SAN FRANCISCO | WASHINGTON DC          © THIRD SECTOR CAPITAL PARTNERS, INC.</a:t>
            </a:r>
          </a:p>
        </p:txBody>
      </p:sp>
      <p:sp>
        <p:nvSpPr>
          <p:cNvPr id="8" name="Slide Number Placeholder 7"/>
          <p:cNvSpPr>
            <a:spLocks noGrp="1"/>
          </p:cNvSpPr>
          <p:nvPr>
            <p:ph type="sldNum" sz="quarter" idx="22"/>
          </p:nvPr>
        </p:nvSpPr>
        <p:spPr/>
        <p:txBody>
          <a:bodyPr/>
          <a:lstStyle/>
          <a:p>
            <a:fld id="{DA0793FB-C4C3-534D-8179-FE2E76B41AD2}" type="slidenum">
              <a:rPr lang="en-US" smtClean="0"/>
              <a:pPr/>
              <a:t>4</a:t>
            </a:fld>
            <a:endParaRPr lang="en-US" dirty="0"/>
          </a:p>
        </p:txBody>
      </p:sp>
      <p:sp>
        <p:nvSpPr>
          <p:cNvPr id="13" name="Content Placeholder 6"/>
          <p:cNvSpPr txBox="1">
            <a:spLocks/>
          </p:cNvSpPr>
          <p:nvPr/>
        </p:nvSpPr>
        <p:spPr bwMode="auto">
          <a:xfrm>
            <a:off x="5243993" y="3350904"/>
            <a:ext cx="3407800" cy="139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Helvetica" panose="020B0604020202020204" pitchFamily="34" charset="0"/>
              </a:defRPr>
            </a:lvl9pPr>
          </a:lstStyle>
          <a:p>
            <a:pPr eaLnBrk="1" hangingPunct="1">
              <a:spcAft>
                <a:spcPts val="300"/>
              </a:spcAft>
              <a:buNone/>
            </a:pPr>
            <a:r>
              <a:rPr lang="en-US" altLang="en-US" sz="1400" b="1" dirty="0">
                <a:solidFill>
                  <a:srgbClr val="184F9A"/>
                </a:solidFill>
                <a:latin typeface="+mj-lt"/>
                <a:cs typeface="Arial"/>
              </a:rPr>
              <a:t>Evaluation</a:t>
            </a:r>
            <a:br>
              <a:rPr lang="en-US" altLang="en-US" sz="1400" b="1" u="sng" dirty="0">
                <a:solidFill>
                  <a:schemeClr val="tx2"/>
                </a:solidFill>
                <a:latin typeface="+mj-lt"/>
                <a:cs typeface="Arial"/>
              </a:rPr>
            </a:br>
            <a:r>
              <a:rPr lang="en-US" altLang="en-US" sz="1400" dirty="0">
                <a:latin typeface="+mj-lt"/>
                <a:cs typeface="Arial"/>
              </a:rPr>
              <a:t>Independent validation of long-term individual and cohort level performance data as compared to historical baseline to confirm achievement of successful long-term outcomes by program participants</a:t>
            </a:r>
          </a:p>
        </p:txBody>
      </p:sp>
      <p:sp>
        <p:nvSpPr>
          <p:cNvPr id="14" name="TextBox 13"/>
          <p:cNvSpPr txBox="1"/>
          <p:nvPr/>
        </p:nvSpPr>
        <p:spPr>
          <a:xfrm>
            <a:off x="763449" y="3419421"/>
            <a:ext cx="920583" cy="1442108"/>
          </a:xfrm>
          <a:prstGeom prst="rect">
            <a:avLst/>
          </a:prstGeom>
          <a:solidFill>
            <a:srgbClr val="184F9A"/>
          </a:solidFill>
        </p:spPr>
        <p:txBody>
          <a:bodyPr wrap="square" anchor="ctr">
            <a:noAutofit/>
          </a:bodyPr>
          <a:lstStyle/>
          <a:p>
            <a:pPr algn="ctr">
              <a:defRPr/>
            </a:pPr>
            <a:endParaRPr lang="en-US" sz="1000" b="1" dirty="0">
              <a:solidFill>
                <a:schemeClr val="bg1"/>
              </a:solidFill>
              <a:latin typeface="+mj-lt"/>
              <a:cs typeface="Arial"/>
            </a:endParaRPr>
          </a:p>
          <a:p>
            <a:pPr algn="ctr">
              <a:defRPr/>
            </a:pPr>
            <a:endParaRPr lang="en-US" sz="1000" b="1" dirty="0">
              <a:solidFill>
                <a:schemeClr val="bg1"/>
              </a:solidFill>
              <a:latin typeface="+mj-lt"/>
              <a:cs typeface="Arial"/>
            </a:endParaRPr>
          </a:p>
          <a:p>
            <a:pPr algn="ctr">
              <a:defRPr/>
            </a:pPr>
            <a:endParaRPr lang="en-US" sz="1000" b="1" dirty="0">
              <a:solidFill>
                <a:schemeClr val="bg1"/>
              </a:solidFill>
              <a:latin typeface="+mj-lt"/>
              <a:cs typeface="Arial"/>
            </a:endParaRPr>
          </a:p>
          <a:p>
            <a:pPr algn="ctr">
              <a:defRPr/>
            </a:pPr>
            <a:endParaRPr lang="en-US" sz="1000" b="1" dirty="0">
              <a:solidFill>
                <a:schemeClr val="bg1"/>
              </a:solidFill>
              <a:latin typeface="+mj-lt"/>
              <a:cs typeface="Arial"/>
            </a:endParaRPr>
          </a:p>
          <a:p>
            <a:pPr algn="ctr">
              <a:defRPr/>
            </a:pPr>
            <a:endParaRPr lang="en-US" sz="1000" b="1" dirty="0">
              <a:solidFill>
                <a:schemeClr val="bg1"/>
              </a:solidFill>
              <a:latin typeface="+mj-lt"/>
              <a:cs typeface="Arial"/>
            </a:endParaRPr>
          </a:p>
          <a:p>
            <a:pPr algn="ctr">
              <a:defRPr/>
            </a:pPr>
            <a:r>
              <a:rPr lang="en-US" sz="1000" b="1" dirty="0">
                <a:solidFill>
                  <a:schemeClr val="bg1"/>
                </a:solidFill>
                <a:latin typeface="+mj-lt"/>
                <a:cs typeface="Arial"/>
              </a:rPr>
              <a:t>Impact</a:t>
            </a:r>
          </a:p>
        </p:txBody>
      </p:sp>
      <p:sp>
        <p:nvSpPr>
          <p:cNvPr id="15" name="TextBox 14"/>
          <p:cNvSpPr txBox="1"/>
          <p:nvPr/>
        </p:nvSpPr>
        <p:spPr>
          <a:xfrm>
            <a:off x="763449" y="5044585"/>
            <a:ext cx="920583" cy="914400"/>
          </a:xfrm>
          <a:prstGeom prst="rect">
            <a:avLst/>
          </a:prstGeom>
          <a:solidFill>
            <a:srgbClr val="184F9A"/>
          </a:solidFill>
        </p:spPr>
        <p:txBody>
          <a:bodyPr wrap="square" anchor="ctr">
            <a:noAutofit/>
          </a:bodyPr>
          <a:lstStyle/>
          <a:p>
            <a:pPr algn="ctr">
              <a:defRPr/>
            </a:pPr>
            <a:endParaRPr lang="en-US" sz="1000" b="1" dirty="0">
              <a:solidFill>
                <a:schemeClr val="bg1"/>
              </a:solidFill>
              <a:latin typeface="+mj-lt"/>
              <a:cs typeface="Arial"/>
            </a:endParaRPr>
          </a:p>
          <a:p>
            <a:pPr algn="ctr">
              <a:defRPr/>
            </a:pPr>
            <a:endParaRPr lang="en-US" sz="1000" b="1" dirty="0">
              <a:solidFill>
                <a:schemeClr val="bg1"/>
              </a:solidFill>
              <a:latin typeface="+mj-lt"/>
              <a:cs typeface="Arial"/>
            </a:endParaRPr>
          </a:p>
          <a:p>
            <a:pPr algn="ctr">
              <a:defRPr/>
            </a:pPr>
            <a:endParaRPr lang="en-US" sz="1000" b="1" dirty="0">
              <a:solidFill>
                <a:schemeClr val="bg1"/>
              </a:solidFill>
              <a:latin typeface="+mj-lt"/>
              <a:cs typeface="Arial"/>
            </a:endParaRPr>
          </a:p>
          <a:p>
            <a:pPr algn="ctr">
              <a:defRPr/>
            </a:pPr>
            <a:r>
              <a:rPr lang="en-US" sz="1000" b="1" dirty="0">
                <a:solidFill>
                  <a:schemeClr val="bg1"/>
                </a:solidFill>
                <a:latin typeface="+mj-lt"/>
                <a:cs typeface="Arial"/>
              </a:rPr>
              <a:t>Fund Flows</a:t>
            </a:r>
          </a:p>
        </p:txBody>
      </p:sp>
      <p:sp>
        <p:nvSpPr>
          <p:cNvPr id="16" name="TextBox 15"/>
          <p:cNvSpPr txBox="1"/>
          <p:nvPr/>
        </p:nvSpPr>
        <p:spPr>
          <a:xfrm>
            <a:off x="1714500" y="4997288"/>
            <a:ext cx="3160775" cy="954107"/>
          </a:xfrm>
          <a:prstGeom prst="rect">
            <a:avLst/>
          </a:prstGeom>
          <a:noFill/>
        </p:spPr>
        <p:txBody>
          <a:bodyPr wrap="square" rtlCol="0">
            <a:spAutoFit/>
          </a:bodyPr>
          <a:lstStyle/>
          <a:p>
            <a:pPr>
              <a:spcBef>
                <a:spcPct val="20000"/>
              </a:spcBef>
              <a:spcAft>
                <a:spcPts val="300"/>
              </a:spcAft>
            </a:pPr>
            <a:r>
              <a:rPr lang="en-US" sz="1400" b="1" dirty="0">
                <a:solidFill>
                  <a:schemeClr val="tx2"/>
                </a:solidFill>
                <a:latin typeface="+mj-lt"/>
                <a:cs typeface="Arial"/>
              </a:rPr>
              <a:t>Funding</a:t>
            </a:r>
            <a:br>
              <a:rPr lang="en-US" sz="1400" b="1" dirty="0">
                <a:latin typeface="+mj-lt"/>
                <a:cs typeface="Arial"/>
              </a:rPr>
            </a:br>
            <a:r>
              <a:rPr lang="en-US" sz="1400" dirty="0">
                <a:latin typeface="+mj-lt"/>
                <a:cs typeface="Arial"/>
              </a:rPr>
              <a:t>No private, upfront financing; all funding provided through WIOA youth funds allocations over 3.5 program years</a:t>
            </a:r>
          </a:p>
        </p:txBody>
      </p:sp>
      <p:sp>
        <p:nvSpPr>
          <p:cNvPr id="17" name="TextBox 16"/>
          <p:cNvSpPr txBox="1"/>
          <p:nvPr/>
        </p:nvSpPr>
        <p:spPr>
          <a:xfrm>
            <a:off x="5204404" y="4997288"/>
            <a:ext cx="3447389" cy="1251112"/>
          </a:xfrm>
          <a:prstGeom prst="rect">
            <a:avLst/>
          </a:prstGeom>
          <a:noFill/>
        </p:spPr>
        <p:txBody>
          <a:bodyPr wrap="square" rtlCol="0">
            <a:spAutoFit/>
          </a:bodyPr>
          <a:lstStyle/>
          <a:p>
            <a:pPr>
              <a:spcBef>
                <a:spcPct val="20000"/>
              </a:spcBef>
              <a:spcAft>
                <a:spcPts val="300"/>
              </a:spcAft>
            </a:pPr>
            <a:r>
              <a:rPr lang="en-US" sz="1400" b="1" dirty="0">
                <a:solidFill>
                  <a:schemeClr val="tx2"/>
                </a:solidFill>
                <a:latin typeface="+mj-lt"/>
                <a:cs typeface="Arial"/>
              </a:rPr>
              <a:t>Success Payments</a:t>
            </a:r>
            <a:br>
              <a:rPr lang="en-US" sz="1400" b="1" dirty="0">
                <a:solidFill>
                  <a:schemeClr val="tx2"/>
                </a:solidFill>
                <a:latin typeface="+mj-lt"/>
                <a:cs typeface="Arial"/>
              </a:rPr>
            </a:br>
            <a:r>
              <a:rPr lang="en-US" sz="1400" b="1" dirty="0">
                <a:solidFill>
                  <a:schemeClr val="tx2"/>
                </a:solidFill>
                <a:latin typeface="+mj-lt"/>
                <a:cs typeface="Arial"/>
              </a:rPr>
              <a:t>~</a:t>
            </a:r>
            <a:r>
              <a:rPr lang="en-US" sz="1400" dirty="0">
                <a:cs typeface="Arial"/>
              </a:rPr>
              <a:t>$660K in performance contingent payments paid to provider; ~1.75M total WIOA funding over 3.5 program years</a:t>
            </a:r>
          </a:p>
          <a:p>
            <a:pPr>
              <a:spcBef>
                <a:spcPct val="20000"/>
              </a:spcBef>
            </a:pPr>
            <a:endParaRPr lang="en-US" sz="1400" dirty="0">
              <a:latin typeface="+mj-lt"/>
              <a:cs typeface="Arial"/>
            </a:endParaRPr>
          </a:p>
        </p:txBody>
      </p:sp>
      <p:sp>
        <p:nvSpPr>
          <p:cNvPr id="21" name="Isosceles Triangle 20"/>
          <p:cNvSpPr/>
          <p:nvPr/>
        </p:nvSpPr>
        <p:spPr>
          <a:xfrm rot="5400000">
            <a:off x="4716022" y="5430304"/>
            <a:ext cx="757802" cy="173353"/>
          </a:xfrm>
          <a:prstGeom prst="triangle">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j-lt"/>
            </a:endParaRPr>
          </a:p>
        </p:txBody>
      </p:sp>
      <p:sp>
        <p:nvSpPr>
          <p:cNvPr id="22" name="Isosceles Triangle 21"/>
          <p:cNvSpPr/>
          <p:nvPr/>
        </p:nvSpPr>
        <p:spPr>
          <a:xfrm rot="5400000">
            <a:off x="4716022" y="4021392"/>
            <a:ext cx="757802" cy="173353"/>
          </a:xfrm>
          <a:prstGeom prst="triangle">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j-lt"/>
            </a:endParaRPr>
          </a:p>
        </p:txBody>
      </p:sp>
      <p:cxnSp>
        <p:nvCxnSpPr>
          <p:cNvPr id="23" name="Straight Connector 22"/>
          <p:cNvCxnSpPr/>
          <p:nvPr/>
        </p:nvCxnSpPr>
        <p:spPr>
          <a:xfrm>
            <a:off x="706299" y="3323472"/>
            <a:ext cx="7809051"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06299" y="4951104"/>
            <a:ext cx="7809051"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35" name="Picture 2" descr="https://d30y9cdsu7xlg0.cloudfront.net/png/658718-200.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32389" y="5112636"/>
            <a:ext cx="551810" cy="551810"/>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4" descr="https://d30y9cdsu7xlg0.cloudfront.net/png/551315-200.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37825" y="3601267"/>
            <a:ext cx="571831" cy="571831"/>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764014" y="2160017"/>
            <a:ext cx="923544" cy="1088136"/>
          </a:xfrm>
          <a:prstGeom prst="rect">
            <a:avLst/>
          </a:prstGeom>
          <a:solidFill>
            <a:schemeClr val="tx2"/>
          </a:solidFill>
        </p:spPr>
        <p:txBody>
          <a:bodyPr wrap="square" anchor="ctr">
            <a:noAutofit/>
          </a:bodyPr>
          <a:lstStyle/>
          <a:p>
            <a:pPr algn="ctr">
              <a:defRPr/>
            </a:pPr>
            <a:endParaRPr lang="en-US" sz="1000" b="1" u="sng" dirty="0">
              <a:solidFill>
                <a:schemeClr val="bg1"/>
              </a:solidFill>
              <a:latin typeface="+mj-lt"/>
              <a:cs typeface="Arial"/>
            </a:endParaRPr>
          </a:p>
          <a:p>
            <a:pPr algn="ctr">
              <a:defRPr/>
            </a:pPr>
            <a:endParaRPr lang="en-US" sz="1000" b="1" u="sng" dirty="0">
              <a:solidFill>
                <a:schemeClr val="bg1"/>
              </a:solidFill>
              <a:latin typeface="+mj-lt"/>
              <a:cs typeface="Arial"/>
            </a:endParaRPr>
          </a:p>
          <a:p>
            <a:pPr algn="ctr">
              <a:defRPr/>
            </a:pPr>
            <a:endParaRPr lang="en-US" sz="1000" b="1" u="sng" dirty="0">
              <a:solidFill>
                <a:schemeClr val="bg1"/>
              </a:solidFill>
              <a:latin typeface="+mj-lt"/>
              <a:cs typeface="Arial"/>
            </a:endParaRPr>
          </a:p>
          <a:p>
            <a:pPr algn="ctr">
              <a:defRPr/>
            </a:pPr>
            <a:endParaRPr lang="en-US" sz="1000" b="1" u="sng" dirty="0">
              <a:solidFill>
                <a:schemeClr val="bg1"/>
              </a:solidFill>
              <a:latin typeface="+mj-lt"/>
              <a:cs typeface="Arial"/>
            </a:endParaRPr>
          </a:p>
          <a:p>
            <a:pPr algn="ctr">
              <a:defRPr/>
            </a:pPr>
            <a:endParaRPr lang="en-US" sz="1000" b="1" u="sng" dirty="0">
              <a:solidFill>
                <a:schemeClr val="bg1"/>
              </a:solidFill>
              <a:latin typeface="+mj-lt"/>
              <a:cs typeface="Arial"/>
            </a:endParaRPr>
          </a:p>
          <a:p>
            <a:pPr algn="ctr">
              <a:defRPr/>
            </a:pPr>
            <a:r>
              <a:rPr lang="en-US" sz="1000" b="1" dirty="0">
                <a:solidFill>
                  <a:schemeClr val="bg1"/>
                </a:solidFill>
                <a:latin typeface="+mj-lt"/>
                <a:cs typeface="Arial"/>
              </a:rPr>
              <a:t>Program</a:t>
            </a:r>
          </a:p>
        </p:txBody>
      </p:sp>
      <p:sp>
        <p:nvSpPr>
          <p:cNvPr id="30" name="Rectangle 29"/>
          <p:cNvSpPr/>
          <p:nvPr/>
        </p:nvSpPr>
        <p:spPr>
          <a:xfrm>
            <a:off x="1665443" y="2105153"/>
            <a:ext cx="3342696" cy="1208023"/>
          </a:xfrm>
          <a:prstGeom prst="rect">
            <a:avLst/>
          </a:prstGeom>
        </p:spPr>
        <p:txBody>
          <a:bodyPr wrap="square" lIns="118872">
            <a:spAutoFit/>
          </a:bodyPr>
          <a:lstStyle/>
          <a:p>
            <a:pPr>
              <a:spcAft>
                <a:spcPts val="300"/>
              </a:spcAft>
              <a:defRPr/>
            </a:pPr>
            <a:r>
              <a:rPr lang="en-US" sz="1400" b="1" dirty="0">
                <a:solidFill>
                  <a:schemeClr val="tx2"/>
                </a:solidFill>
                <a:cs typeface="Arial"/>
              </a:rPr>
              <a:t>Target Population</a:t>
            </a:r>
          </a:p>
          <a:p>
            <a:pPr marL="288925" indent="-277813" fontAlgn="ctr">
              <a:spcBef>
                <a:spcPct val="0"/>
              </a:spcBef>
              <a:buFont typeface="Arial" charset="0"/>
              <a:buChar char="•"/>
            </a:pPr>
            <a:r>
              <a:rPr lang="en-US" sz="1400" dirty="0">
                <a:cs typeface="Arial"/>
              </a:rPr>
              <a:t>300 justice-involved youth (age 16-24)</a:t>
            </a:r>
          </a:p>
          <a:p>
            <a:pPr marL="288925" indent="-277813" fontAlgn="ctr">
              <a:spcBef>
                <a:spcPct val="0"/>
              </a:spcBef>
              <a:buFont typeface="Arial" charset="0"/>
              <a:buChar char="•"/>
            </a:pPr>
            <a:r>
              <a:rPr lang="en-US" sz="1400" dirty="0">
                <a:cs typeface="Arial"/>
              </a:rPr>
              <a:t>Not in school or working</a:t>
            </a:r>
          </a:p>
          <a:p>
            <a:pPr marL="288925" indent="-277813" fontAlgn="ctr">
              <a:spcBef>
                <a:spcPct val="0"/>
              </a:spcBef>
              <a:buFont typeface="Arial" charset="0"/>
              <a:buChar char="•"/>
            </a:pPr>
            <a:r>
              <a:rPr lang="en-US" sz="1400" dirty="0">
                <a:cs typeface="Arial"/>
              </a:rPr>
              <a:t>In Field Services or re-entry from Institutional Services</a:t>
            </a:r>
          </a:p>
        </p:txBody>
      </p:sp>
      <p:sp>
        <p:nvSpPr>
          <p:cNvPr id="31" name="Isosceles Triangle 21"/>
          <p:cNvSpPr/>
          <p:nvPr/>
        </p:nvSpPr>
        <p:spPr>
          <a:xfrm rot="5400000">
            <a:off x="4716022" y="2622406"/>
            <a:ext cx="757802" cy="173353"/>
          </a:xfrm>
          <a:prstGeom prst="triangle">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j-lt"/>
            </a:endParaRPr>
          </a:p>
        </p:txBody>
      </p:sp>
      <p:sp>
        <p:nvSpPr>
          <p:cNvPr id="32" name="Rectangle 31"/>
          <p:cNvSpPr/>
          <p:nvPr/>
        </p:nvSpPr>
        <p:spPr>
          <a:xfrm>
            <a:off x="5245598" y="2105153"/>
            <a:ext cx="3441202" cy="992579"/>
          </a:xfrm>
          <a:prstGeom prst="rect">
            <a:avLst/>
          </a:prstGeom>
        </p:spPr>
        <p:txBody>
          <a:bodyPr wrap="square" lIns="118872">
            <a:spAutoFit/>
          </a:bodyPr>
          <a:lstStyle/>
          <a:p>
            <a:pPr>
              <a:spcAft>
                <a:spcPts val="300"/>
              </a:spcAft>
              <a:defRPr/>
            </a:pPr>
            <a:r>
              <a:rPr lang="en-US" sz="1400" b="1" dirty="0">
                <a:solidFill>
                  <a:srgbClr val="184F9A"/>
                </a:solidFill>
                <a:cs typeface="Arial"/>
              </a:rPr>
              <a:t>Services</a:t>
            </a:r>
          </a:p>
          <a:p>
            <a:pPr>
              <a:defRPr/>
            </a:pPr>
            <a:r>
              <a:rPr lang="en-US" altLang="en-US" sz="1400" dirty="0">
                <a:cs typeface="Arial"/>
              </a:rPr>
              <a:t>Occupational skills training, credentials, employment/education placement assistance and supportive services</a:t>
            </a:r>
            <a:endParaRPr lang="en-US" sz="1400" b="1" dirty="0">
              <a:solidFill>
                <a:schemeClr val="tx2"/>
              </a:solidFill>
              <a:cs typeface="Arial"/>
            </a:endParaRPr>
          </a:p>
        </p:txBody>
      </p:sp>
      <p:grpSp>
        <p:nvGrpSpPr>
          <p:cNvPr id="34" name="Group 33"/>
          <p:cNvGrpSpPr/>
          <p:nvPr/>
        </p:nvGrpSpPr>
        <p:grpSpPr>
          <a:xfrm>
            <a:off x="941944" y="2359644"/>
            <a:ext cx="566554" cy="548273"/>
            <a:chOff x="1031166" y="3276600"/>
            <a:chExt cx="680851" cy="671460"/>
          </a:xfrm>
        </p:grpSpPr>
        <p:sp>
          <p:nvSpPr>
            <p:cNvPr id="42" name="Oval 41"/>
            <p:cNvSpPr/>
            <p:nvPr/>
          </p:nvSpPr>
          <p:spPr>
            <a:xfrm>
              <a:off x="1031166" y="3276600"/>
              <a:ext cx="680851" cy="671460"/>
            </a:xfrm>
            <a:prstGeom prst="ellipse">
              <a:avLst/>
            </a:prstGeom>
            <a:solidFill>
              <a:srgbClr val="CDCDCD"/>
            </a:solidFill>
            <a:ln>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grpSp>
          <p:nvGrpSpPr>
            <p:cNvPr id="43" name="Group 42"/>
            <p:cNvGrpSpPr/>
            <p:nvPr/>
          </p:nvGrpSpPr>
          <p:grpSpPr>
            <a:xfrm>
              <a:off x="1153353" y="3404398"/>
              <a:ext cx="436474" cy="460160"/>
              <a:chOff x="4128083" y="3291418"/>
              <a:chExt cx="642938" cy="677827"/>
            </a:xfrm>
          </p:grpSpPr>
          <p:sp>
            <p:nvSpPr>
              <p:cNvPr id="44" name="Freeform 61"/>
              <p:cNvSpPr/>
              <p:nvPr/>
            </p:nvSpPr>
            <p:spPr>
              <a:xfrm>
                <a:off x="4280880" y="3467097"/>
                <a:ext cx="337344" cy="274041"/>
              </a:xfrm>
              <a:custGeom>
                <a:avLst/>
                <a:gdLst>
                  <a:gd name="connsiteX0" fmla="*/ 0 w 298450"/>
                  <a:gd name="connsiteY0" fmla="*/ 200025 h 200025"/>
                  <a:gd name="connsiteX1" fmla="*/ 0 w 298450"/>
                  <a:gd name="connsiteY1" fmla="*/ 50800 h 200025"/>
                  <a:gd name="connsiteX2" fmla="*/ 60325 w 298450"/>
                  <a:gd name="connsiteY2" fmla="*/ 0 h 200025"/>
                  <a:gd name="connsiteX3" fmla="*/ 231775 w 298450"/>
                  <a:gd name="connsiteY3" fmla="*/ 0 h 200025"/>
                  <a:gd name="connsiteX4" fmla="*/ 285750 w 298450"/>
                  <a:gd name="connsiteY4" fmla="*/ 44450 h 200025"/>
                  <a:gd name="connsiteX5" fmla="*/ 298450 w 298450"/>
                  <a:gd name="connsiteY5" fmla="*/ 190500 h 200025"/>
                  <a:gd name="connsiteX6" fmla="*/ 0 w 298450"/>
                  <a:gd name="connsiteY6" fmla="*/ 200025 h 200025"/>
                  <a:gd name="connsiteX0" fmla="*/ 0 w 298450"/>
                  <a:gd name="connsiteY0" fmla="*/ 205984 h 205984"/>
                  <a:gd name="connsiteX1" fmla="*/ 0 w 298450"/>
                  <a:gd name="connsiteY1" fmla="*/ 56759 h 205984"/>
                  <a:gd name="connsiteX2" fmla="*/ 60325 w 298450"/>
                  <a:gd name="connsiteY2" fmla="*/ 5959 h 205984"/>
                  <a:gd name="connsiteX3" fmla="*/ 231775 w 298450"/>
                  <a:gd name="connsiteY3" fmla="*/ 5959 h 205984"/>
                  <a:gd name="connsiteX4" fmla="*/ 285750 w 298450"/>
                  <a:gd name="connsiteY4" fmla="*/ 50409 h 205984"/>
                  <a:gd name="connsiteX5" fmla="*/ 298450 w 298450"/>
                  <a:gd name="connsiteY5" fmla="*/ 196459 h 205984"/>
                  <a:gd name="connsiteX6" fmla="*/ 0 w 298450"/>
                  <a:gd name="connsiteY6" fmla="*/ 205984 h 205984"/>
                  <a:gd name="connsiteX0" fmla="*/ 0 w 298450"/>
                  <a:gd name="connsiteY0" fmla="*/ 200082 h 200082"/>
                  <a:gd name="connsiteX1" fmla="*/ 0 w 298450"/>
                  <a:gd name="connsiteY1" fmla="*/ 50857 h 200082"/>
                  <a:gd name="connsiteX2" fmla="*/ 60325 w 298450"/>
                  <a:gd name="connsiteY2" fmla="*/ 57 h 200082"/>
                  <a:gd name="connsiteX3" fmla="*/ 285750 w 298450"/>
                  <a:gd name="connsiteY3" fmla="*/ 44507 h 200082"/>
                  <a:gd name="connsiteX4" fmla="*/ 298450 w 298450"/>
                  <a:gd name="connsiteY4" fmla="*/ 190557 h 200082"/>
                  <a:gd name="connsiteX5" fmla="*/ 0 w 298450"/>
                  <a:gd name="connsiteY5" fmla="*/ 200082 h 200082"/>
                  <a:gd name="connsiteX0" fmla="*/ 0 w 298450"/>
                  <a:gd name="connsiteY0" fmla="*/ 200075 h 200075"/>
                  <a:gd name="connsiteX1" fmla="*/ 0 w 298450"/>
                  <a:gd name="connsiteY1" fmla="*/ 50850 h 200075"/>
                  <a:gd name="connsiteX2" fmla="*/ 60325 w 298450"/>
                  <a:gd name="connsiteY2" fmla="*/ 50 h 200075"/>
                  <a:gd name="connsiteX3" fmla="*/ 269037 w 298450"/>
                  <a:gd name="connsiteY3" fmla="*/ 46739 h 200075"/>
                  <a:gd name="connsiteX4" fmla="*/ 298450 w 298450"/>
                  <a:gd name="connsiteY4" fmla="*/ 190550 h 200075"/>
                  <a:gd name="connsiteX5" fmla="*/ 0 w 298450"/>
                  <a:gd name="connsiteY5" fmla="*/ 200075 h 200075"/>
                  <a:gd name="connsiteX0" fmla="*/ 0 w 298450"/>
                  <a:gd name="connsiteY0" fmla="*/ 200182 h 200182"/>
                  <a:gd name="connsiteX1" fmla="*/ 0 w 298450"/>
                  <a:gd name="connsiteY1" fmla="*/ 50957 h 200182"/>
                  <a:gd name="connsiteX2" fmla="*/ 60325 w 298450"/>
                  <a:gd name="connsiteY2" fmla="*/ 157 h 200182"/>
                  <a:gd name="connsiteX3" fmla="*/ 269037 w 298450"/>
                  <a:gd name="connsiteY3" fmla="*/ 46846 h 200182"/>
                  <a:gd name="connsiteX4" fmla="*/ 298450 w 298450"/>
                  <a:gd name="connsiteY4" fmla="*/ 190657 h 200182"/>
                  <a:gd name="connsiteX5" fmla="*/ 0 w 298450"/>
                  <a:gd name="connsiteY5" fmla="*/ 200182 h 200182"/>
                  <a:gd name="connsiteX0" fmla="*/ 0 w 298450"/>
                  <a:gd name="connsiteY0" fmla="*/ 153336 h 153336"/>
                  <a:gd name="connsiteX1" fmla="*/ 0 w 298450"/>
                  <a:gd name="connsiteY1" fmla="*/ 4111 h 153336"/>
                  <a:gd name="connsiteX2" fmla="*/ 269037 w 298450"/>
                  <a:gd name="connsiteY2" fmla="*/ 0 h 153336"/>
                  <a:gd name="connsiteX3" fmla="*/ 298450 w 298450"/>
                  <a:gd name="connsiteY3" fmla="*/ 143811 h 153336"/>
                  <a:gd name="connsiteX4" fmla="*/ 0 w 298450"/>
                  <a:gd name="connsiteY4" fmla="*/ 153336 h 153336"/>
                  <a:gd name="connsiteX0" fmla="*/ 35491 w 333941"/>
                  <a:gd name="connsiteY0" fmla="*/ 169663 h 169663"/>
                  <a:gd name="connsiteX1" fmla="*/ 35491 w 333941"/>
                  <a:gd name="connsiteY1" fmla="*/ 20438 h 169663"/>
                  <a:gd name="connsiteX2" fmla="*/ 304528 w 333941"/>
                  <a:gd name="connsiteY2" fmla="*/ 16327 h 169663"/>
                  <a:gd name="connsiteX3" fmla="*/ 333941 w 333941"/>
                  <a:gd name="connsiteY3" fmla="*/ 160138 h 169663"/>
                  <a:gd name="connsiteX4" fmla="*/ 35491 w 333941"/>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5782"/>
                  <a:gd name="connsiteY0" fmla="*/ 170407 h 172078"/>
                  <a:gd name="connsiteX1" fmla="*/ 19929 w 315782"/>
                  <a:gd name="connsiteY1" fmla="*/ 21182 h 172078"/>
                  <a:gd name="connsiteX2" fmla="*/ 288966 w 315782"/>
                  <a:gd name="connsiteY2" fmla="*/ 17071 h 172078"/>
                  <a:gd name="connsiteX3" fmla="*/ 311216 w 315782"/>
                  <a:gd name="connsiteY3" fmla="*/ 172078 h 172078"/>
                  <a:gd name="connsiteX4" fmla="*/ 19929 w 315782"/>
                  <a:gd name="connsiteY4" fmla="*/ 170407 h 172078"/>
                  <a:gd name="connsiteX0" fmla="*/ 19929 w 324586"/>
                  <a:gd name="connsiteY0" fmla="*/ 170407 h 172078"/>
                  <a:gd name="connsiteX1" fmla="*/ 19929 w 324586"/>
                  <a:gd name="connsiteY1" fmla="*/ 21182 h 172078"/>
                  <a:gd name="connsiteX2" fmla="*/ 288966 w 324586"/>
                  <a:gd name="connsiteY2" fmla="*/ 17071 h 172078"/>
                  <a:gd name="connsiteX3" fmla="*/ 311216 w 324586"/>
                  <a:gd name="connsiteY3" fmla="*/ 172078 h 172078"/>
                  <a:gd name="connsiteX4" fmla="*/ 191837 w 324586"/>
                  <a:gd name="connsiteY4" fmla="*/ 171900 h 172078"/>
                  <a:gd name="connsiteX5" fmla="*/ 19929 w 324586"/>
                  <a:gd name="connsiteY5" fmla="*/ 170407 h 172078"/>
                  <a:gd name="connsiteX0" fmla="*/ 19929 w 324586"/>
                  <a:gd name="connsiteY0" fmla="*/ 170407 h 181958"/>
                  <a:gd name="connsiteX1" fmla="*/ 19929 w 324586"/>
                  <a:gd name="connsiteY1" fmla="*/ 21182 h 181958"/>
                  <a:gd name="connsiteX2" fmla="*/ 288966 w 324586"/>
                  <a:gd name="connsiteY2" fmla="*/ 17071 h 181958"/>
                  <a:gd name="connsiteX3" fmla="*/ 311216 w 324586"/>
                  <a:gd name="connsiteY3" fmla="*/ 172078 h 181958"/>
                  <a:gd name="connsiteX4" fmla="*/ 191837 w 324586"/>
                  <a:gd name="connsiteY4" fmla="*/ 171900 h 181958"/>
                  <a:gd name="connsiteX5" fmla="*/ 19929 w 324586"/>
                  <a:gd name="connsiteY5" fmla="*/ 170407 h 181958"/>
                  <a:gd name="connsiteX0" fmla="*/ 19929 w 324586"/>
                  <a:gd name="connsiteY0" fmla="*/ 170407 h 194291"/>
                  <a:gd name="connsiteX1" fmla="*/ 19929 w 324586"/>
                  <a:gd name="connsiteY1" fmla="*/ 21182 h 194291"/>
                  <a:gd name="connsiteX2" fmla="*/ 288966 w 324586"/>
                  <a:gd name="connsiteY2" fmla="*/ 17071 h 194291"/>
                  <a:gd name="connsiteX3" fmla="*/ 311216 w 324586"/>
                  <a:gd name="connsiteY3" fmla="*/ 172078 h 194291"/>
                  <a:gd name="connsiteX4" fmla="*/ 191837 w 324586"/>
                  <a:gd name="connsiteY4" fmla="*/ 194291 h 194291"/>
                  <a:gd name="connsiteX5" fmla="*/ 19929 w 324586"/>
                  <a:gd name="connsiteY5" fmla="*/ 170407 h 194291"/>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91837 w 324586"/>
                  <a:gd name="connsiteY4" fmla="*/ 194291 h 197219"/>
                  <a:gd name="connsiteX5" fmla="*/ 19929 w 324586"/>
                  <a:gd name="connsiteY5" fmla="*/ 170407 h 197219"/>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65573 w 324586"/>
                  <a:gd name="connsiteY4" fmla="*/ 194291 h 197219"/>
                  <a:gd name="connsiteX5" fmla="*/ 19929 w 324586"/>
                  <a:gd name="connsiteY5" fmla="*/ 170407 h 197219"/>
                  <a:gd name="connsiteX0" fmla="*/ 1299 w 304161"/>
                  <a:gd name="connsiteY0" fmla="*/ 189904 h 216716"/>
                  <a:gd name="connsiteX1" fmla="*/ 34725 w 304161"/>
                  <a:gd name="connsiteY1" fmla="*/ 11571 h 216716"/>
                  <a:gd name="connsiteX2" fmla="*/ 270336 w 304161"/>
                  <a:gd name="connsiteY2" fmla="*/ 36568 h 216716"/>
                  <a:gd name="connsiteX3" fmla="*/ 292586 w 304161"/>
                  <a:gd name="connsiteY3" fmla="*/ 191575 h 216716"/>
                  <a:gd name="connsiteX4" fmla="*/ 146943 w 304161"/>
                  <a:gd name="connsiteY4" fmla="*/ 213788 h 216716"/>
                  <a:gd name="connsiteX5" fmla="*/ 1299 w 304161"/>
                  <a:gd name="connsiteY5" fmla="*/ 189904 h 216716"/>
                  <a:gd name="connsiteX0" fmla="*/ 880 w 300069"/>
                  <a:gd name="connsiteY0" fmla="*/ 195935 h 222747"/>
                  <a:gd name="connsiteX1" fmla="*/ 34306 w 300069"/>
                  <a:gd name="connsiteY1" fmla="*/ 17602 h 222747"/>
                  <a:gd name="connsiteX2" fmla="*/ 257979 w 300069"/>
                  <a:gd name="connsiteY2" fmla="*/ 26925 h 222747"/>
                  <a:gd name="connsiteX3" fmla="*/ 292167 w 300069"/>
                  <a:gd name="connsiteY3" fmla="*/ 197606 h 222747"/>
                  <a:gd name="connsiteX4" fmla="*/ 146524 w 300069"/>
                  <a:gd name="connsiteY4" fmla="*/ 219819 h 222747"/>
                  <a:gd name="connsiteX5" fmla="*/ 880 w 300069"/>
                  <a:gd name="connsiteY5" fmla="*/ 195935 h 222747"/>
                  <a:gd name="connsiteX0" fmla="*/ 880 w 300069"/>
                  <a:gd name="connsiteY0" fmla="*/ 200522 h 227334"/>
                  <a:gd name="connsiteX1" fmla="*/ 34306 w 300069"/>
                  <a:gd name="connsiteY1" fmla="*/ 22189 h 227334"/>
                  <a:gd name="connsiteX2" fmla="*/ 257979 w 300069"/>
                  <a:gd name="connsiteY2" fmla="*/ 22556 h 227334"/>
                  <a:gd name="connsiteX3" fmla="*/ 292167 w 300069"/>
                  <a:gd name="connsiteY3" fmla="*/ 202193 h 227334"/>
                  <a:gd name="connsiteX4" fmla="*/ 146524 w 300069"/>
                  <a:gd name="connsiteY4" fmla="*/ 224406 h 227334"/>
                  <a:gd name="connsiteX5" fmla="*/ 880 w 300069"/>
                  <a:gd name="connsiteY5" fmla="*/ 200522 h 227334"/>
                  <a:gd name="connsiteX0" fmla="*/ 63 w 306415"/>
                  <a:gd name="connsiteY0" fmla="*/ 202902 h 224748"/>
                  <a:gd name="connsiteX1" fmla="*/ 40652 w 306415"/>
                  <a:gd name="connsiteY1" fmla="*/ 22330 h 224748"/>
                  <a:gd name="connsiteX2" fmla="*/ 264325 w 306415"/>
                  <a:gd name="connsiteY2" fmla="*/ 22697 h 224748"/>
                  <a:gd name="connsiteX3" fmla="*/ 298513 w 306415"/>
                  <a:gd name="connsiteY3" fmla="*/ 202334 h 224748"/>
                  <a:gd name="connsiteX4" fmla="*/ 152870 w 306415"/>
                  <a:gd name="connsiteY4" fmla="*/ 224547 h 224748"/>
                  <a:gd name="connsiteX5" fmla="*/ 63 w 306415"/>
                  <a:gd name="connsiteY5" fmla="*/ 202902 h 224748"/>
                  <a:gd name="connsiteX0" fmla="*/ 63 w 308337"/>
                  <a:gd name="connsiteY0" fmla="*/ 203461 h 225280"/>
                  <a:gd name="connsiteX1" fmla="*/ 40652 w 308337"/>
                  <a:gd name="connsiteY1" fmla="*/ 22889 h 225280"/>
                  <a:gd name="connsiteX2" fmla="*/ 264325 w 308337"/>
                  <a:gd name="connsiteY2" fmla="*/ 23256 h 225280"/>
                  <a:gd name="connsiteX3" fmla="*/ 300901 w 308337"/>
                  <a:gd name="connsiteY3" fmla="*/ 211849 h 225280"/>
                  <a:gd name="connsiteX4" fmla="*/ 152870 w 308337"/>
                  <a:gd name="connsiteY4" fmla="*/ 225106 h 225280"/>
                  <a:gd name="connsiteX5" fmla="*/ 63 w 308337"/>
                  <a:gd name="connsiteY5" fmla="*/ 203461 h 225280"/>
                  <a:gd name="connsiteX0" fmla="*/ 4906 w 313180"/>
                  <a:gd name="connsiteY0" fmla="*/ 203461 h 225280"/>
                  <a:gd name="connsiteX1" fmla="*/ 45495 w 313180"/>
                  <a:gd name="connsiteY1" fmla="*/ 22889 h 225280"/>
                  <a:gd name="connsiteX2" fmla="*/ 269168 w 313180"/>
                  <a:gd name="connsiteY2" fmla="*/ 23256 h 225280"/>
                  <a:gd name="connsiteX3" fmla="*/ 305744 w 313180"/>
                  <a:gd name="connsiteY3" fmla="*/ 211849 h 225280"/>
                  <a:gd name="connsiteX4" fmla="*/ 157713 w 313180"/>
                  <a:gd name="connsiteY4" fmla="*/ 225106 h 225280"/>
                  <a:gd name="connsiteX5" fmla="*/ 4906 w 313180"/>
                  <a:gd name="connsiteY5" fmla="*/ 203461 h 225280"/>
                  <a:gd name="connsiteX0" fmla="*/ 4906 w 313180"/>
                  <a:gd name="connsiteY0" fmla="*/ 203461 h 238607"/>
                  <a:gd name="connsiteX1" fmla="*/ 45495 w 313180"/>
                  <a:gd name="connsiteY1" fmla="*/ 22889 h 238607"/>
                  <a:gd name="connsiteX2" fmla="*/ 269168 w 313180"/>
                  <a:gd name="connsiteY2" fmla="*/ 23256 h 238607"/>
                  <a:gd name="connsiteX3" fmla="*/ 305744 w 313180"/>
                  <a:gd name="connsiteY3" fmla="*/ 211849 h 238607"/>
                  <a:gd name="connsiteX4" fmla="*/ 162488 w 313180"/>
                  <a:gd name="connsiteY4" fmla="*/ 238540 h 238607"/>
                  <a:gd name="connsiteX5" fmla="*/ 4906 w 313180"/>
                  <a:gd name="connsiteY5" fmla="*/ 203461 h 238607"/>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80" h="238585">
                    <a:moveTo>
                      <a:pt x="4906" y="203461"/>
                    </a:moveTo>
                    <a:cubicBezTo>
                      <a:pt x="-7032" y="180347"/>
                      <a:pt x="1451" y="52923"/>
                      <a:pt x="45495" y="22889"/>
                    </a:cubicBezTo>
                    <a:cubicBezTo>
                      <a:pt x="89539" y="-7145"/>
                      <a:pt x="225793" y="-8237"/>
                      <a:pt x="269168" y="23256"/>
                    </a:cubicBezTo>
                    <a:cubicBezTo>
                      <a:pt x="312543" y="54749"/>
                      <a:pt x="321932" y="186044"/>
                      <a:pt x="305744" y="211849"/>
                    </a:cubicBezTo>
                    <a:cubicBezTo>
                      <a:pt x="275501" y="225970"/>
                      <a:pt x="203077" y="237699"/>
                      <a:pt x="162488" y="238540"/>
                    </a:cubicBezTo>
                    <a:cubicBezTo>
                      <a:pt x="121899" y="239381"/>
                      <a:pt x="33557" y="228581"/>
                      <a:pt x="4906" y="203461"/>
                    </a:cubicBezTo>
                    <a:close/>
                  </a:path>
                </a:pathLst>
              </a:cu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45" name="Oval 44"/>
              <p:cNvSpPr/>
              <p:nvPr/>
            </p:nvSpPr>
            <p:spPr>
              <a:xfrm>
                <a:off x="4356419" y="3291418"/>
                <a:ext cx="186267" cy="183698"/>
              </a:xfrm>
              <a:prstGeom prst="ellipse">
                <a:avLst/>
              </a:pr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grpSp>
            <p:nvGrpSpPr>
              <p:cNvPr id="46" name="Group 45"/>
              <p:cNvGrpSpPr/>
              <p:nvPr/>
            </p:nvGrpSpPr>
            <p:grpSpPr>
              <a:xfrm>
                <a:off x="4128083" y="3408400"/>
                <a:ext cx="337344" cy="449720"/>
                <a:chOff x="4112208" y="3408400"/>
                <a:chExt cx="337344" cy="449720"/>
              </a:xfrm>
            </p:grpSpPr>
            <p:sp>
              <p:nvSpPr>
                <p:cNvPr id="53" name="Freeform 70"/>
                <p:cNvSpPr/>
                <p:nvPr/>
              </p:nvSpPr>
              <p:spPr>
                <a:xfrm>
                  <a:off x="4112208" y="3584079"/>
                  <a:ext cx="337344" cy="274041"/>
                </a:xfrm>
                <a:custGeom>
                  <a:avLst/>
                  <a:gdLst>
                    <a:gd name="connsiteX0" fmla="*/ 0 w 298450"/>
                    <a:gd name="connsiteY0" fmla="*/ 200025 h 200025"/>
                    <a:gd name="connsiteX1" fmla="*/ 0 w 298450"/>
                    <a:gd name="connsiteY1" fmla="*/ 50800 h 200025"/>
                    <a:gd name="connsiteX2" fmla="*/ 60325 w 298450"/>
                    <a:gd name="connsiteY2" fmla="*/ 0 h 200025"/>
                    <a:gd name="connsiteX3" fmla="*/ 231775 w 298450"/>
                    <a:gd name="connsiteY3" fmla="*/ 0 h 200025"/>
                    <a:gd name="connsiteX4" fmla="*/ 285750 w 298450"/>
                    <a:gd name="connsiteY4" fmla="*/ 44450 h 200025"/>
                    <a:gd name="connsiteX5" fmla="*/ 298450 w 298450"/>
                    <a:gd name="connsiteY5" fmla="*/ 190500 h 200025"/>
                    <a:gd name="connsiteX6" fmla="*/ 0 w 298450"/>
                    <a:gd name="connsiteY6" fmla="*/ 200025 h 200025"/>
                    <a:gd name="connsiteX0" fmla="*/ 0 w 298450"/>
                    <a:gd name="connsiteY0" fmla="*/ 205984 h 205984"/>
                    <a:gd name="connsiteX1" fmla="*/ 0 w 298450"/>
                    <a:gd name="connsiteY1" fmla="*/ 56759 h 205984"/>
                    <a:gd name="connsiteX2" fmla="*/ 60325 w 298450"/>
                    <a:gd name="connsiteY2" fmla="*/ 5959 h 205984"/>
                    <a:gd name="connsiteX3" fmla="*/ 231775 w 298450"/>
                    <a:gd name="connsiteY3" fmla="*/ 5959 h 205984"/>
                    <a:gd name="connsiteX4" fmla="*/ 285750 w 298450"/>
                    <a:gd name="connsiteY4" fmla="*/ 50409 h 205984"/>
                    <a:gd name="connsiteX5" fmla="*/ 298450 w 298450"/>
                    <a:gd name="connsiteY5" fmla="*/ 196459 h 205984"/>
                    <a:gd name="connsiteX6" fmla="*/ 0 w 298450"/>
                    <a:gd name="connsiteY6" fmla="*/ 205984 h 205984"/>
                    <a:gd name="connsiteX0" fmla="*/ 0 w 298450"/>
                    <a:gd name="connsiteY0" fmla="*/ 200082 h 200082"/>
                    <a:gd name="connsiteX1" fmla="*/ 0 w 298450"/>
                    <a:gd name="connsiteY1" fmla="*/ 50857 h 200082"/>
                    <a:gd name="connsiteX2" fmla="*/ 60325 w 298450"/>
                    <a:gd name="connsiteY2" fmla="*/ 57 h 200082"/>
                    <a:gd name="connsiteX3" fmla="*/ 285750 w 298450"/>
                    <a:gd name="connsiteY3" fmla="*/ 44507 h 200082"/>
                    <a:gd name="connsiteX4" fmla="*/ 298450 w 298450"/>
                    <a:gd name="connsiteY4" fmla="*/ 190557 h 200082"/>
                    <a:gd name="connsiteX5" fmla="*/ 0 w 298450"/>
                    <a:gd name="connsiteY5" fmla="*/ 200082 h 200082"/>
                    <a:gd name="connsiteX0" fmla="*/ 0 w 298450"/>
                    <a:gd name="connsiteY0" fmla="*/ 200075 h 200075"/>
                    <a:gd name="connsiteX1" fmla="*/ 0 w 298450"/>
                    <a:gd name="connsiteY1" fmla="*/ 50850 h 200075"/>
                    <a:gd name="connsiteX2" fmla="*/ 60325 w 298450"/>
                    <a:gd name="connsiteY2" fmla="*/ 50 h 200075"/>
                    <a:gd name="connsiteX3" fmla="*/ 269037 w 298450"/>
                    <a:gd name="connsiteY3" fmla="*/ 46739 h 200075"/>
                    <a:gd name="connsiteX4" fmla="*/ 298450 w 298450"/>
                    <a:gd name="connsiteY4" fmla="*/ 190550 h 200075"/>
                    <a:gd name="connsiteX5" fmla="*/ 0 w 298450"/>
                    <a:gd name="connsiteY5" fmla="*/ 200075 h 200075"/>
                    <a:gd name="connsiteX0" fmla="*/ 0 w 298450"/>
                    <a:gd name="connsiteY0" fmla="*/ 200182 h 200182"/>
                    <a:gd name="connsiteX1" fmla="*/ 0 w 298450"/>
                    <a:gd name="connsiteY1" fmla="*/ 50957 h 200182"/>
                    <a:gd name="connsiteX2" fmla="*/ 60325 w 298450"/>
                    <a:gd name="connsiteY2" fmla="*/ 157 h 200182"/>
                    <a:gd name="connsiteX3" fmla="*/ 269037 w 298450"/>
                    <a:gd name="connsiteY3" fmla="*/ 46846 h 200182"/>
                    <a:gd name="connsiteX4" fmla="*/ 298450 w 298450"/>
                    <a:gd name="connsiteY4" fmla="*/ 190657 h 200182"/>
                    <a:gd name="connsiteX5" fmla="*/ 0 w 298450"/>
                    <a:gd name="connsiteY5" fmla="*/ 200182 h 200182"/>
                    <a:gd name="connsiteX0" fmla="*/ 0 w 298450"/>
                    <a:gd name="connsiteY0" fmla="*/ 153336 h 153336"/>
                    <a:gd name="connsiteX1" fmla="*/ 0 w 298450"/>
                    <a:gd name="connsiteY1" fmla="*/ 4111 h 153336"/>
                    <a:gd name="connsiteX2" fmla="*/ 269037 w 298450"/>
                    <a:gd name="connsiteY2" fmla="*/ 0 h 153336"/>
                    <a:gd name="connsiteX3" fmla="*/ 298450 w 298450"/>
                    <a:gd name="connsiteY3" fmla="*/ 143811 h 153336"/>
                    <a:gd name="connsiteX4" fmla="*/ 0 w 298450"/>
                    <a:gd name="connsiteY4" fmla="*/ 153336 h 153336"/>
                    <a:gd name="connsiteX0" fmla="*/ 35491 w 333941"/>
                    <a:gd name="connsiteY0" fmla="*/ 169663 h 169663"/>
                    <a:gd name="connsiteX1" fmla="*/ 35491 w 333941"/>
                    <a:gd name="connsiteY1" fmla="*/ 20438 h 169663"/>
                    <a:gd name="connsiteX2" fmla="*/ 304528 w 333941"/>
                    <a:gd name="connsiteY2" fmla="*/ 16327 h 169663"/>
                    <a:gd name="connsiteX3" fmla="*/ 333941 w 333941"/>
                    <a:gd name="connsiteY3" fmla="*/ 160138 h 169663"/>
                    <a:gd name="connsiteX4" fmla="*/ 35491 w 333941"/>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5782"/>
                    <a:gd name="connsiteY0" fmla="*/ 170407 h 172078"/>
                    <a:gd name="connsiteX1" fmla="*/ 19929 w 315782"/>
                    <a:gd name="connsiteY1" fmla="*/ 21182 h 172078"/>
                    <a:gd name="connsiteX2" fmla="*/ 288966 w 315782"/>
                    <a:gd name="connsiteY2" fmla="*/ 17071 h 172078"/>
                    <a:gd name="connsiteX3" fmla="*/ 311216 w 315782"/>
                    <a:gd name="connsiteY3" fmla="*/ 172078 h 172078"/>
                    <a:gd name="connsiteX4" fmla="*/ 19929 w 315782"/>
                    <a:gd name="connsiteY4" fmla="*/ 170407 h 172078"/>
                    <a:gd name="connsiteX0" fmla="*/ 19929 w 324586"/>
                    <a:gd name="connsiteY0" fmla="*/ 170407 h 172078"/>
                    <a:gd name="connsiteX1" fmla="*/ 19929 w 324586"/>
                    <a:gd name="connsiteY1" fmla="*/ 21182 h 172078"/>
                    <a:gd name="connsiteX2" fmla="*/ 288966 w 324586"/>
                    <a:gd name="connsiteY2" fmla="*/ 17071 h 172078"/>
                    <a:gd name="connsiteX3" fmla="*/ 311216 w 324586"/>
                    <a:gd name="connsiteY3" fmla="*/ 172078 h 172078"/>
                    <a:gd name="connsiteX4" fmla="*/ 191837 w 324586"/>
                    <a:gd name="connsiteY4" fmla="*/ 171900 h 172078"/>
                    <a:gd name="connsiteX5" fmla="*/ 19929 w 324586"/>
                    <a:gd name="connsiteY5" fmla="*/ 170407 h 172078"/>
                    <a:gd name="connsiteX0" fmla="*/ 19929 w 324586"/>
                    <a:gd name="connsiteY0" fmla="*/ 170407 h 181958"/>
                    <a:gd name="connsiteX1" fmla="*/ 19929 w 324586"/>
                    <a:gd name="connsiteY1" fmla="*/ 21182 h 181958"/>
                    <a:gd name="connsiteX2" fmla="*/ 288966 w 324586"/>
                    <a:gd name="connsiteY2" fmla="*/ 17071 h 181958"/>
                    <a:gd name="connsiteX3" fmla="*/ 311216 w 324586"/>
                    <a:gd name="connsiteY3" fmla="*/ 172078 h 181958"/>
                    <a:gd name="connsiteX4" fmla="*/ 191837 w 324586"/>
                    <a:gd name="connsiteY4" fmla="*/ 171900 h 181958"/>
                    <a:gd name="connsiteX5" fmla="*/ 19929 w 324586"/>
                    <a:gd name="connsiteY5" fmla="*/ 170407 h 181958"/>
                    <a:gd name="connsiteX0" fmla="*/ 19929 w 324586"/>
                    <a:gd name="connsiteY0" fmla="*/ 170407 h 194291"/>
                    <a:gd name="connsiteX1" fmla="*/ 19929 w 324586"/>
                    <a:gd name="connsiteY1" fmla="*/ 21182 h 194291"/>
                    <a:gd name="connsiteX2" fmla="*/ 288966 w 324586"/>
                    <a:gd name="connsiteY2" fmla="*/ 17071 h 194291"/>
                    <a:gd name="connsiteX3" fmla="*/ 311216 w 324586"/>
                    <a:gd name="connsiteY3" fmla="*/ 172078 h 194291"/>
                    <a:gd name="connsiteX4" fmla="*/ 191837 w 324586"/>
                    <a:gd name="connsiteY4" fmla="*/ 194291 h 194291"/>
                    <a:gd name="connsiteX5" fmla="*/ 19929 w 324586"/>
                    <a:gd name="connsiteY5" fmla="*/ 170407 h 194291"/>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91837 w 324586"/>
                    <a:gd name="connsiteY4" fmla="*/ 194291 h 197219"/>
                    <a:gd name="connsiteX5" fmla="*/ 19929 w 324586"/>
                    <a:gd name="connsiteY5" fmla="*/ 170407 h 197219"/>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65573 w 324586"/>
                    <a:gd name="connsiteY4" fmla="*/ 194291 h 197219"/>
                    <a:gd name="connsiteX5" fmla="*/ 19929 w 324586"/>
                    <a:gd name="connsiteY5" fmla="*/ 170407 h 197219"/>
                    <a:gd name="connsiteX0" fmla="*/ 1299 w 304161"/>
                    <a:gd name="connsiteY0" fmla="*/ 189904 h 216716"/>
                    <a:gd name="connsiteX1" fmla="*/ 34725 w 304161"/>
                    <a:gd name="connsiteY1" fmla="*/ 11571 h 216716"/>
                    <a:gd name="connsiteX2" fmla="*/ 270336 w 304161"/>
                    <a:gd name="connsiteY2" fmla="*/ 36568 h 216716"/>
                    <a:gd name="connsiteX3" fmla="*/ 292586 w 304161"/>
                    <a:gd name="connsiteY3" fmla="*/ 191575 h 216716"/>
                    <a:gd name="connsiteX4" fmla="*/ 146943 w 304161"/>
                    <a:gd name="connsiteY4" fmla="*/ 213788 h 216716"/>
                    <a:gd name="connsiteX5" fmla="*/ 1299 w 304161"/>
                    <a:gd name="connsiteY5" fmla="*/ 189904 h 216716"/>
                    <a:gd name="connsiteX0" fmla="*/ 880 w 300069"/>
                    <a:gd name="connsiteY0" fmla="*/ 195935 h 222747"/>
                    <a:gd name="connsiteX1" fmla="*/ 34306 w 300069"/>
                    <a:gd name="connsiteY1" fmla="*/ 17602 h 222747"/>
                    <a:gd name="connsiteX2" fmla="*/ 257979 w 300069"/>
                    <a:gd name="connsiteY2" fmla="*/ 26925 h 222747"/>
                    <a:gd name="connsiteX3" fmla="*/ 292167 w 300069"/>
                    <a:gd name="connsiteY3" fmla="*/ 197606 h 222747"/>
                    <a:gd name="connsiteX4" fmla="*/ 146524 w 300069"/>
                    <a:gd name="connsiteY4" fmla="*/ 219819 h 222747"/>
                    <a:gd name="connsiteX5" fmla="*/ 880 w 300069"/>
                    <a:gd name="connsiteY5" fmla="*/ 195935 h 222747"/>
                    <a:gd name="connsiteX0" fmla="*/ 880 w 300069"/>
                    <a:gd name="connsiteY0" fmla="*/ 200522 h 227334"/>
                    <a:gd name="connsiteX1" fmla="*/ 34306 w 300069"/>
                    <a:gd name="connsiteY1" fmla="*/ 22189 h 227334"/>
                    <a:gd name="connsiteX2" fmla="*/ 257979 w 300069"/>
                    <a:gd name="connsiteY2" fmla="*/ 22556 h 227334"/>
                    <a:gd name="connsiteX3" fmla="*/ 292167 w 300069"/>
                    <a:gd name="connsiteY3" fmla="*/ 202193 h 227334"/>
                    <a:gd name="connsiteX4" fmla="*/ 146524 w 300069"/>
                    <a:gd name="connsiteY4" fmla="*/ 224406 h 227334"/>
                    <a:gd name="connsiteX5" fmla="*/ 880 w 300069"/>
                    <a:gd name="connsiteY5" fmla="*/ 200522 h 227334"/>
                    <a:gd name="connsiteX0" fmla="*/ 63 w 306415"/>
                    <a:gd name="connsiteY0" fmla="*/ 202902 h 224748"/>
                    <a:gd name="connsiteX1" fmla="*/ 40652 w 306415"/>
                    <a:gd name="connsiteY1" fmla="*/ 22330 h 224748"/>
                    <a:gd name="connsiteX2" fmla="*/ 264325 w 306415"/>
                    <a:gd name="connsiteY2" fmla="*/ 22697 h 224748"/>
                    <a:gd name="connsiteX3" fmla="*/ 298513 w 306415"/>
                    <a:gd name="connsiteY3" fmla="*/ 202334 h 224748"/>
                    <a:gd name="connsiteX4" fmla="*/ 152870 w 306415"/>
                    <a:gd name="connsiteY4" fmla="*/ 224547 h 224748"/>
                    <a:gd name="connsiteX5" fmla="*/ 63 w 306415"/>
                    <a:gd name="connsiteY5" fmla="*/ 202902 h 224748"/>
                    <a:gd name="connsiteX0" fmla="*/ 63 w 308337"/>
                    <a:gd name="connsiteY0" fmla="*/ 203461 h 225280"/>
                    <a:gd name="connsiteX1" fmla="*/ 40652 w 308337"/>
                    <a:gd name="connsiteY1" fmla="*/ 22889 h 225280"/>
                    <a:gd name="connsiteX2" fmla="*/ 264325 w 308337"/>
                    <a:gd name="connsiteY2" fmla="*/ 23256 h 225280"/>
                    <a:gd name="connsiteX3" fmla="*/ 300901 w 308337"/>
                    <a:gd name="connsiteY3" fmla="*/ 211849 h 225280"/>
                    <a:gd name="connsiteX4" fmla="*/ 152870 w 308337"/>
                    <a:gd name="connsiteY4" fmla="*/ 225106 h 225280"/>
                    <a:gd name="connsiteX5" fmla="*/ 63 w 308337"/>
                    <a:gd name="connsiteY5" fmla="*/ 203461 h 225280"/>
                    <a:gd name="connsiteX0" fmla="*/ 4906 w 313180"/>
                    <a:gd name="connsiteY0" fmla="*/ 203461 h 225280"/>
                    <a:gd name="connsiteX1" fmla="*/ 45495 w 313180"/>
                    <a:gd name="connsiteY1" fmla="*/ 22889 h 225280"/>
                    <a:gd name="connsiteX2" fmla="*/ 269168 w 313180"/>
                    <a:gd name="connsiteY2" fmla="*/ 23256 h 225280"/>
                    <a:gd name="connsiteX3" fmla="*/ 305744 w 313180"/>
                    <a:gd name="connsiteY3" fmla="*/ 211849 h 225280"/>
                    <a:gd name="connsiteX4" fmla="*/ 157713 w 313180"/>
                    <a:gd name="connsiteY4" fmla="*/ 225106 h 225280"/>
                    <a:gd name="connsiteX5" fmla="*/ 4906 w 313180"/>
                    <a:gd name="connsiteY5" fmla="*/ 203461 h 225280"/>
                    <a:gd name="connsiteX0" fmla="*/ 4906 w 313180"/>
                    <a:gd name="connsiteY0" fmla="*/ 203461 h 238607"/>
                    <a:gd name="connsiteX1" fmla="*/ 45495 w 313180"/>
                    <a:gd name="connsiteY1" fmla="*/ 22889 h 238607"/>
                    <a:gd name="connsiteX2" fmla="*/ 269168 w 313180"/>
                    <a:gd name="connsiteY2" fmla="*/ 23256 h 238607"/>
                    <a:gd name="connsiteX3" fmla="*/ 305744 w 313180"/>
                    <a:gd name="connsiteY3" fmla="*/ 211849 h 238607"/>
                    <a:gd name="connsiteX4" fmla="*/ 162488 w 313180"/>
                    <a:gd name="connsiteY4" fmla="*/ 238540 h 238607"/>
                    <a:gd name="connsiteX5" fmla="*/ 4906 w 313180"/>
                    <a:gd name="connsiteY5" fmla="*/ 203461 h 238607"/>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80" h="238585">
                      <a:moveTo>
                        <a:pt x="4906" y="203461"/>
                      </a:moveTo>
                      <a:cubicBezTo>
                        <a:pt x="-7032" y="180347"/>
                        <a:pt x="1451" y="52923"/>
                        <a:pt x="45495" y="22889"/>
                      </a:cubicBezTo>
                      <a:cubicBezTo>
                        <a:pt x="89539" y="-7145"/>
                        <a:pt x="225793" y="-8237"/>
                        <a:pt x="269168" y="23256"/>
                      </a:cubicBezTo>
                      <a:cubicBezTo>
                        <a:pt x="312543" y="54749"/>
                        <a:pt x="321932" y="186044"/>
                        <a:pt x="305744" y="211849"/>
                      </a:cubicBezTo>
                      <a:cubicBezTo>
                        <a:pt x="275501" y="225970"/>
                        <a:pt x="203077" y="237699"/>
                        <a:pt x="162488" y="238540"/>
                      </a:cubicBezTo>
                      <a:cubicBezTo>
                        <a:pt x="121899" y="239381"/>
                        <a:pt x="33557" y="228581"/>
                        <a:pt x="4906" y="203461"/>
                      </a:cubicBezTo>
                      <a:close/>
                    </a:path>
                  </a:pathLst>
                </a:cu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54" name="Oval 53"/>
                <p:cNvSpPr/>
                <p:nvPr/>
              </p:nvSpPr>
              <p:spPr>
                <a:xfrm>
                  <a:off x="4187747" y="3408400"/>
                  <a:ext cx="186267" cy="183698"/>
                </a:xfrm>
                <a:prstGeom prst="ellipse">
                  <a:avLst/>
                </a:pr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grpSp>
          <p:grpSp>
            <p:nvGrpSpPr>
              <p:cNvPr id="47" name="Group 46"/>
              <p:cNvGrpSpPr/>
              <p:nvPr/>
            </p:nvGrpSpPr>
            <p:grpSpPr>
              <a:xfrm>
                <a:off x="4433677" y="3408400"/>
                <a:ext cx="337344" cy="449720"/>
                <a:chOff x="4112208" y="3408400"/>
                <a:chExt cx="337344" cy="449720"/>
              </a:xfrm>
            </p:grpSpPr>
            <p:sp>
              <p:nvSpPr>
                <p:cNvPr id="51" name="Freeform 68"/>
                <p:cNvSpPr/>
                <p:nvPr/>
              </p:nvSpPr>
              <p:spPr>
                <a:xfrm>
                  <a:off x="4112208" y="3584079"/>
                  <a:ext cx="337344" cy="274041"/>
                </a:xfrm>
                <a:custGeom>
                  <a:avLst/>
                  <a:gdLst>
                    <a:gd name="connsiteX0" fmla="*/ 0 w 298450"/>
                    <a:gd name="connsiteY0" fmla="*/ 200025 h 200025"/>
                    <a:gd name="connsiteX1" fmla="*/ 0 w 298450"/>
                    <a:gd name="connsiteY1" fmla="*/ 50800 h 200025"/>
                    <a:gd name="connsiteX2" fmla="*/ 60325 w 298450"/>
                    <a:gd name="connsiteY2" fmla="*/ 0 h 200025"/>
                    <a:gd name="connsiteX3" fmla="*/ 231775 w 298450"/>
                    <a:gd name="connsiteY3" fmla="*/ 0 h 200025"/>
                    <a:gd name="connsiteX4" fmla="*/ 285750 w 298450"/>
                    <a:gd name="connsiteY4" fmla="*/ 44450 h 200025"/>
                    <a:gd name="connsiteX5" fmla="*/ 298450 w 298450"/>
                    <a:gd name="connsiteY5" fmla="*/ 190500 h 200025"/>
                    <a:gd name="connsiteX6" fmla="*/ 0 w 298450"/>
                    <a:gd name="connsiteY6" fmla="*/ 200025 h 200025"/>
                    <a:gd name="connsiteX0" fmla="*/ 0 w 298450"/>
                    <a:gd name="connsiteY0" fmla="*/ 205984 h 205984"/>
                    <a:gd name="connsiteX1" fmla="*/ 0 w 298450"/>
                    <a:gd name="connsiteY1" fmla="*/ 56759 h 205984"/>
                    <a:gd name="connsiteX2" fmla="*/ 60325 w 298450"/>
                    <a:gd name="connsiteY2" fmla="*/ 5959 h 205984"/>
                    <a:gd name="connsiteX3" fmla="*/ 231775 w 298450"/>
                    <a:gd name="connsiteY3" fmla="*/ 5959 h 205984"/>
                    <a:gd name="connsiteX4" fmla="*/ 285750 w 298450"/>
                    <a:gd name="connsiteY4" fmla="*/ 50409 h 205984"/>
                    <a:gd name="connsiteX5" fmla="*/ 298450 w 298450"/>
                    <a:gd name="connsiteY5" fmla="*/ 196459 h 205984"/>
                    <a:gd name="connsiteX6" fmla="*/ 0 w 298450"/>
                    <a:gd name="connsiteY6" fmla="*/ 205984 h 205984"/>
                    <a:gd name="connsiteX0" fmla="*/ 0 w 298450"/>
                    <a:gd name="connsiteY0" fmla="*/ 200082 h 200082"/>
                    <a:gd name="connsiteX1" fmla="*/ 0 w 298450"/>
                    <a:gd name="connsiteY1" fmla="*/ 50857 h 200082"/>
                    <a:gd name="connsiteX2" fmla="*/ 60325 w 298450"/>
                    <a:gd name="connsiteY2" fmla="*/ 57 h 200082"/>
                    <a:gd name="connsiteX3" fmla="*/ 285750 w 298450"/>
                    <a:gd name="connsiteY3" fmla="*/ 44507 h 200082"/>
                    <a:gd name="connsiteX4" fmla="*/ 298450 w 298450"/>
                    <a:gd name="connsiteY4" fmla="*/ 190557 h 200082"/>
                    <a:gd name="connsiteX5" fmla="*/ 0 w 298450"/>
                    <a:gd name="connsiteY5" fmla="*/ 200082 h 200082"/>
                    <a:gd name="connsiteX0" fmla="*/ 0 w 298450"/>
                    <a:gd name="connsiteY0" fmla="*/ 200075 h 200075"/>
                    <a:gd name="connsiteX1" fmla="*/ 0 w 298450"/>
                    <a:gd name="connsiteY1" fmla="*/ 50850 h 200075"/>
                    <a:gd name="connsiteX2" fmla="*/ 60325 w 298450"/>
                    <a:gd name="connsiteY2" fmla="*/ 50 h 200075"/>
                    <a:gd name="connsiteX3" fmla="*/ 269037 w 298450"/>
                    <a:gd name="connsiteY3" fmla="*/ 46739 h 200075"/>
                    <a:gd name="connsiteX4" fmla="*/ 298450 w 298450"/>
                    <a:gd name="connsiteY4" fmla="*/ 190550 h 200075"/>
                    <a:gd name="connsiteX5" fmla="*/ 0 w 298450"/>
                    <a:gd name="connsiteY5" fmla="*/ 200075 h 200075"/>
                    <a:gd name="connsiteX0" fmla="*/ 0 w 298450"/>
                    <a:gd name="connsiteY0" fmla="*/ 200182 h 200182"/>
                    <a:gd name="connsiteX1" fmla="*/ 0 w 298450"/>
                    <a:gd name="connsiteY1" fmla="*/ 50957 h 200182"/>
                    <a:gd name="connsiteX2" fmla="*/ 60325 w 298450"/>
                    <a:gd name="connsiteY2" fmla="*/ 157 h 200182"/>
                    <a:gd name="connsiteX3" fmla="*/ 269037 w 298450"/>
                    <a:gd name="connsiteY3" fmla="*/ 46846 h 200182"/>
                    <a:gd name="connsiteX4" fmla="*/ 298450 w 298450"/>
                    <a:gd name="connsiteY4" fmla="*/ 190657 h 200182"/>
                    <a:gd name="connsiteX5" fmla="*/ 0 w 298450"/>
                    <a:gd name="connsiteY5" fmla="*/ 200182 h 200182"/>
                    <a:gd name="connsiteX0" fmla="*/ 0 w 298450"/>
                    <a:gd name="connsiteY0" fmla="*/ 153336 h 153336"/>
                    <a:gd name="connsiteX1" fmla="*/ 0 w 298450"/>
                    <a:gd name="connsiteY1" fmla="*/ 4111 h 153336"/>
                    <a:gd name="connsiteX2" fmla="*/ 269037 w 298450"/>
                    <a:gd name="connsiteY2" fmla="*/ 0 h 153336"/>
                    <a:gd name="connsiteX3" fmla="*/ 298450 w 298450"/>
                    <a:gd name="connsiteY3" fmla="*/ 143811 h 153336"/>
                    <a:gd name="connsiteX4" fmla="*/ 0 w 298450"/>
                    <a:gd name="connsiteY4" fmla="*/ 153336 h 153336"/>
                    <a:gd name="connsiteX0" fmla="*/ 35491 w 333941"/>
                    <a:gd name="connsiteY0" fmla="*/ 169663 h 169663"/>
                    <a:gd name="connsiteX1" fmla="*/ 35491 w 333941"/>
                    <a:gd name="connsiteY1" fmla="*/ 20438 h 169663"/>
                    <a:gd name="connsiteX2" fmla="*/ 304528 w 333941"/>
                    <a:gd name="connsiteY2" fmla="*/ 16327 h 169663"/>
                    <a:gd name="connsiteX3" fmla="*/ 333941 w 333941"/>
                    <a:gd name="connsiteY3" fmla="*/ 160138 h 169663"/>
                    <a:gd name="connsiteX4" fmla="*/ 35491 w 333941"/>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5782"/>
                    <a:gd name="connsiteY0" fmla="*/ 170407 h 172078"/>
                    <a:gd name="connsiteX1" fmla="*/ 19929 w 315782"/>
                    <a:gd name="connsiteY1" fmla="*/ 21182 h 172078"/>
                    <a:gd name="connsiteX2" fmla="*/ 288966 w 315782"/>
                    <a:gd name="connsiteY2" fmla="*/ 17071 h 172078"/>
                    <a:gd name="connsiteX3" fmla="*/ 311216 w 315782"/>
                    <a:gd name="connsiteY3" fmla="*/ 172078 h 172078"/>
                    <a:gd name="connsiteX4" fmla="*/ 19929 w 315782"/>
                    <a:gd name="connsiteY4" fmla="*/ 170407 h 172078"/>
                    <a:gd name="connsiteX0" fmla="*/ 19929 w 324586"/>
                    <a:gd name="connsiteY0" fmla="*/ 170407 h 172078"/>
                    <a:gd name="connsiteX1" fmla="*/ 19929 w 324586"/>
                    <a:gd name="connsiteY1" fmla="*/ 21182 h 172078"/>
                    <a:gd name="connsiteX2" fmla="*/ 288966 w 324586"/>
                    <a:gd name="connsiteY2" fmla="*/ 17071 h 172078"/>
                    <a:gd name="connsiteX3" fmla="*/ 311216 w 324586"/>
                    <a:gd name="connsiteY3" fmla="*/ 172078 h 172078"/>
                    <a:gd name="connsiteX4" fmla="*/ 191837 w 324586"/>
                    <a:gd name="connsiteY4" fmla="*/ 171900 h 172078"/>
                    <a:gd name="connsiteX5" fmla="*/ 19929 w 324586"/>
                    <a:gd name="connsiteY5" fmla="*/ 170407 h 172078"/>
                    <a:gd name="connsiteX0" fmla="*/ 19929 w 324586"/>
                    <a:gd name="connsiteY0" fmla="*/ 170407 h 181958"/>
                    <a:gd name="connsiteX1" fmla="*/ 19929 w 324586"/>
                    <a:gd name="connsiteY1" fmla="*/ 21182 h 181958"/>
                    <a:gd name="connsiteX2" fmla="*/ 288966 w 324586"/>
                    <a:gd name="connsiteY2" fmla="*/ 17071 h 181958"/>
                    <a:gd name="connsiteX3" fmla="*/ 311216 w 324586"/>
                    <a:gd name="connsiteY3" fmla="*/ 172078 h 181958"/>
                    <a:gd name="connsiteX4" fmla="*/ 191837 w 324586"/>
                    <a:gd name="connsiteY4" fmla="*/ 171900 h 181958"/>
                    <a:gd name="connsiteX5" fmla="*/ 19929 w 324586"/>
                    <a:gd name="connsiteY5" fmla="*/ 170407 h 181958"/>
                    <a:gd name="connsiteX0" fmla="*/ 19929 w 324586"/>
                    <a:gd name="connsiteY0" fmla="*/ 170407 h 194291"/>
                    <a:gd name="connsiteX1" fmla="*/ 19929 w 324586"/>
                    <a:gd name="connsiteY1" fmla="*/ 21182 h 194291"/>
                    <a:gd name="connsiteX2" fmla="*/ 288966 w 324586"/>
                    <a:gd name="connsiteY2" fmla="*/ 17071 h 194291"/>
                    <a:gd name="connsiteX3" fmla="*/ 311216 w 324586"/>
                    <a:gd name="connsiteY3" fmla="*/ 172078 h 194291"/>
                    <a:gd name="connsiteX4" fmla="*/ 191837 w 324586"/>
                    <a:gd name="connsiteY4" fmla="*/ 194291 h 194291"/>
                    <a:gd name="connsiteX5" fmla="*/ 19929 w 324586"/>
                    <a:gd name="connsiteY5" fmla="*/ 170407 h 194291"/>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91837 w 324586"/>
                    <a:gd name="connsiteY4" fmla="*/ 194291 h 197219"/>
                    <a:gd name="connsiteX5" fmla="*/ 19929 w 324586"/>
                    <a:gd name="connsiteY5" fmla="*/ 170407 h 197219"/>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65573 w 324586"/>
                    <a:gd name="connsiteY4" fmla="*/ 194291 h 197219"/>
                    <a:gd name="connsiteX5" fmla="*/ 19929 w 324586"/>
                    <a:gd name="connsiteY5" fmla="*/ 170407 h 197219"/>
                    <a:gd name="connsiteX0" fmla="*/ 1299 w 304161"/>
                    <a:gd name="connsiteY0" fmla="*/ 189904 h 216716"/>
                    <a:gd name="connsiteX1" fmla="*/ 34725 w 304161"/>
                    <a:gd name="connsiteY1" fmla="*/ 11571 h 216716"/>
                    <a:gd name="connsiteX2" fmla="*/ 270336 w 304161"/>
                    <a:gd name="connsiteY2" fmla="*/ 36568 h 216716"/>
                    <a:gd name="connsiteX3" fmla="*/ 292586 w 304161"/>
                    <a:gd name="connsiteY3" fmla="*/ 191575 h 216716"/>
                    <a:gd name="connsiteX4" fmla="*/ 146943 w 304161"/>
                    <a:gd name="connsiteY4" fmla="*/ 213788 h 216716"/>
                    <a:gd name="connsiteX5" fmla="*/ 1299 w 304161"/>
                    <a:gd name="connsiteY5" fmla="*/ 189904 h 216716"/>
                    <a:gd name="connsiteX0" fmla="*/ 880 w 300069"/>
                    <a:gd name="connsiteY0" fmla="*/ 195935 h 222747"/>
                    <a:gd name="connsiteX1" fmla="*/ 34306 w 300069"/>
                    <a:gd name="connsiteY1" fmla="*/ 17602 h 222747"/>
                    <a:gd name="connsiteX2" fmla="*/ 257979 w 300069"/>
                    <a:gd name="connsiteY2" fmla="*/ 26925 h 222747"/>
                    <a:gd name="connsiteX3" fmla="*/ 292167 w 300069"/>
                    <a:gd name="connsiteY3" fmla="*/ 197606 h 222747"/>
                    <a:gd name="connsiteX4" fmla="*/ 146524 w 300069"/>
                    <a:gd name="connsiteY4" fmla="*/ 219819 h 222747"/>
                    <a:gd name="connsiteX5" fmla="*/ 880 w 300069"/>
                    <a:gd name="connsiteY5" fmla="*/ 195935 h 222747"/>
                    <a:gd name="connsiteX0" fmla="*/ 880 w 300069"/>
                    <a:gd name="connsiteY0" fmla="*/ 200522 h 227334"/>
                    <a:gd name="connsiteX1" fmla="*/ 34306 w 300069"/>
                    <a:gd name="connsiteY1" fmla="*/ 22189 h 227334"/>
                    <a:gd name="connsiteX2" fmla="*/ 257979 w 300069"/>
                    <a:gd name="connsiteY2" fmla="*/ 22556 h 227334"/>
                    <a:gd name="connsiteX3" fmla="*/ 292167 w 300069"/>
                    <a:gd name="connsiteY3" fmla="*/ 202193 h 227334"/>
                    <a:gd name="connsiteX4" fmla="*/ 146524 w 300069"/>
                    <a:gd name="connsiteY4" fmla="*/ 224406 h 227334"/>
                    <a:gd name="connsiteX5" fmla="*/ 880 w 300069"/>
                    <a:gd name="connsiteY5" fmla="*/ 200522 h 227334"/>
                    <a:gd name="connsiteX0" fmla="*/ 63 w 306415"/>
                    <a:gd name="connsiteY0" fmla="*/ 202902 h 224748"/>
                    <a:gd name="connsiteX1" fmla="*/ 40652 w 306415"/>
                    <a:gd name="connsiteY1" fmla="*/ 22330 h 224748"/>
                    <a:gd name="connsiteX2" fmla="*/ 264325 w 306415"/>
                    <a:gd name="connsiteY2" fmla="*/ 22697 h 224748"/>
                    <a:gd name="connsiteX3" fmla="*/ 298513 w 306415"/>
                    <a:gd name="connsiteY3" fmla="*/ 202334 h 224748"/>
                    <a:gd name="connsiteX4" fmla="*/ 152870 w 306415"/>
                    <a:gd name="connsiteY4" fmla="*/ 224547 h 224748"/>
                    <a:gd name="connsiteX5" fmla="*/ 63 w 306415"/>
                    <a:gd name="connsiteY5" fmla="*/ 202902 h 224748"/>
                    <a:gd name="connsiteX0" fmla="*/ 63 w 308337"/>
                    <a:gd name="connsiteY0" fmla="*/ 203461 h 225280"/>
                    <a:gd name="connsiteX1" fmla="*/ 40652 w 308337"/>
                    <a:gd name="connsiteY1" fmla="*/ 22889 h 225280"/>
                    <a:gd name="connsiteX2" fmla="*/ 264325 w 308337"/>
                    <a:gd name="connsiteY2" fmla="*/ 23256 h 225280"/>
                    <a:gd name="connsiteX3" fmla="*/ 300901 w 308337"/>
                    <a:gd name="connsiteY3" fmla="*/ 211849 h 225280"/>
                    <a:gd name="connsiteX4" fmla="*/ 152870 w 308337"/>
                    <a:gd name="connsiteY4" fmla="*/ 225106 h 225280"/>
                    <a:gd name="connsiteX5" fmla="*/ 63 w 308337"/>
                    <a:gd name="connsiteY5" fmla="*/ 203461 h 225280"/>
                    <a:gd name="connsiteX0" fmla="*/ 4906 w 313180"/>
                    <a:gd name="connsiteY0" fmla="*/ 203461 h 225280"/>
                    <a:gd name="connsiteX1" fmla="*/ 45495 w 313180"/>
                    <a:gd name="connsiteY1" fmla="*/ 22889 h 225280"/>
                    <a:gd name="connsiteX2" fmla="*/ 269168 w 313180"/>
                    <a:gd name="connsiteY2" fmla="*/ 23256 h 225280"/>
                    <a:gd name="connsiteX3" fmla="*/ 305744 w 313180"/>
                    <a:gd name="connsiteY3" fmla="*/ 211849 h 225280"/>
                    <a:gd name="connsiteX4" fmla="*/ 157713 w 313180"/>
                    <a:gd name="connsiteY4" fmla="*/ 225106 h 225280"/>
                    <a:gd name="connsiteX5" fmla="*/ 4906 w 313180"/>
                    <a:gd name="connsiteY5" fmla="*/ 203461 h 225280"/>
                    <a:gd name="connsiteX0" fmla="*/ 4906 w 313180"/>
                    <a:gd name="connsiteY0" fmla="*/ 203461 h 238607"/>
                    <a:gd name="connsiteX1" fmla="*/ 45495 w 313180"/>
                    <a:gd name="connsiteY1" fmla="*/ 22889 h 238607"/>
                    <a:gd name="connsiteX2" fmla="*/ 269168 w 313180"/>
                    <a:gd name="connsiteY2" fmla="*/ 23256 h 238607"/>
                    <a:gd name="connsiteX3" fmla="*/ 305744 w 313180"/>
                    <a:gd name="connsiteY3" fmla="*/ 211849 h 238607"/>
                    <a:gd name="connsiteX4" fmla="*/ 162488 w 313180"/>
                    <a:gd name="connsiteY4" fmla="*/ 238540 h 238607"/>
                    <a:gd name="connsiteX5" fmla="*/ 4906 w 313180"/>
                    <a:gd name="connsiteY5" fmla="*/ 203461 h 238607"/>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80" h="238585">
                      <a:moveTo>
                        <a:pt x="4906" y="203461"/>
                      </a:moveTo>
                      <a:cubicBezTo>
                        <a:pt x="-7032" y="180347"/>
                        <a:pt x="1451" y="52923"/>
                        <a:pt x="45495" y="22889"/>
                      </a:cubicBezTo>
                      <a:cubicBezTo>
                        <a:pt x="89539" y="-7145"/>
                        <a:pt x="225793" y="-8237"/>
                        <a:pt x="269168" y="23256"/>
                      </a:cubicBezTo>
                      <a:cubicBezTo>
                        <a:pt x="312543" y="54749"/>
                        <a:pt x="321932" y="186044"/>
                        <a:pt x="305744" y="211849"/>
                      </a:cubicBezTo>
                      <a:cubicBezTo>
                        <a:pt x="275501" y="225970"/>
                        <a:pt x="203077" y="237699"/>
                        <a:pt x="162488" y="238540"/>
                      </a:cubicBezTo>
                      <a:cubicBezTo>
                        <a:pt x="121899" y="239381"/>
                        <a:pt x="33557" y="228581"/>
                        <a:pt x="4906" y="203461"/>
                      </a:cubicBezTo>
                      <a:close/>
                    </a:path>
                  </a:pathLst>
                </a:cu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52" name="Oval 51"/>
                <p:cNvSpPr/>
                <p:nvPr/>
              </p:nvSpPr>
              <p:spPr>
                <a:xfrm>
                  <a:off x="4187747" y="3408400"/>
                  <a:ext cx="186267" cy="183698"/>
                </a:xfrm>
                <a:prstGeom prst="ellipse">
                  <a:avLst/>
                </a:pr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grpSp>
          <p:grpSp>
            <p:nvGrpSpPr>
              <p:cNvPr id="48" name="Group 47"/>
              <p:cNvGrpSpPr/>
              <p:nvPr/>
            </p:nvGrpSpPr>
            <p:grpSpPr>
              <a:xfrm>
                <a:off x="4280880" y="3519525"/>
                <a:ext cx="337344" cy="449720"/>
                <a:chOff x="4112208" y="3408400"/>
                <a:chExt cx="337344" cy="449720"/>
              </a:xfrm>
            </p:grpSpPr>
            <p:sp>
              <p:nvSpPr>
                <p:cNvPr id="49" name="Freeform 66"/>
                <p:cNvSpPr/>
                <p:nvPr/>
              </p:nvSpPr>
              <p:spPr>
                <a:xfrm>
                  <a:off x="4112208" y="3584079"/>
                  <a:ext cx="337344" cy="274041"/>
                </a:xfrm>
                <a:custGeom>
                  <a:avLst/>
                  <a:gdLst>
                    <a:gd name="connsiteX0" fmla="*/ 0 w 298450"/>
                    <a:gd name="connsiteY0" fmla="*/ 200025 h 200025"/>
                    <a:gd name="connsiteX1" fmla="*/ 0 w 298450"/>
                    <a:gd name="connsiteY1" fmla="*/ 50800 h 200025"/>
                    <a:gd name="connsiteX2" fmla="*/ 60325 w 298450"/>
                    <a:gd name="connsiteY2" fmla="*/ 0 h 200025"/>
                    <a:gd name="connsiteX3" fmla="*/ 231775 w 298450"/>
                    <a:gd name="connsiteY3" fmla="*/ 0 h 200025"/>
                    <a:gd name="connsiteX4" fmla="*/ 285750 w 298450"/>
                    <a:gd name="connsiteY4" fmla="*/ 44450 h 200025"/>
                    <a:gd name="connsiteX5" fmla="*/ 298450 w 298450"/>
                    <a:gd name="connsiteY5" fmla="*/ 190500 h 200025"/>
                    <a:gd name="connsiteX6" fmla="*/ 0 w 298450"/>
                    <a:gd name="connsiteY6" fmla="*/ 200025 h 200025"/>
                    <a:gd name="connsiteX0" fmla="*/ 0 w 298450"/>
                    <a:gd name="connsiteY0" fmla="*/ 205984 h 205984"/>
                    <a:gd name="connsiteX1" fmla="*/ 0 w 298450"/>
                    <a:gd name="connsiteY1" fmla="*/ 56759 h 205984"/>
                    <a:gd name="connsiteX2" fmla="*/ 60325 w 298450"/>
                    <a:gd name="connsiteY2" fmla="*/ 5959 h 205984"/>
                    <a:gd name="connsiteX3" fmla="*/ 231775 w 298450"/>
                    <a:gd name="connsiteY3" fmla="*/ 5959 h 205984"/>
                    <a:gd name="connsiteX4" fmla="*/ 285750 w 298450"/>
                    <a:gd name="connsiteY4" fmla="*/ 50409 h 205984"/>
                    <a:gd name="connsiteX5" fmla="*/ 298450 w 298450"/>
                    <a:gd name="connsiteY5" fmla="*/ 196459 h 205984"/>
                    <a:gd name="connsiteX6" fmla="*/ 0 w 298450"/>
                    <a:gd name="connsiteY6" fmla="*/ 205984 h 205984"/>
                    <a:gd name="connsiteX0" fmla="*/ 0 w 298450"/>
                    <a:gd name="connsiteY0" fmla="*/ 200082 h 200082"/>
                    <a:gd name="connsiteX1" fmla="*/ 0 w 298450"/>
                    <a:gd name="connsiteY1" fmla="*/ 50857 h 200082"/>
                    <a:gd name="connsiteX2" fmla="*/ 60325 w 298450"/>
                    <a:gd name="connsiteY2" fmla="*/ 57 h 200082"/>
                    <a:gd name="connsiteX3" fmla="*/ 285750 w 298450"/>
                    <a:gd name="connsiteY3" fmla="*/ 44507 h 200082"/>
                    <a:gd name="connsiteX4" fmla="*/ 298450 w 298450"/>
                    <a:gd name="connsiteY4" fmla="*/ 190557 h 200082"/>
                    <a:gd name="connsiteX5" fmla="*/ 0 w 298450"/>
                    <a:gd name="connsiteY5" fmla="*/ 200082 h 200082"/>
                    <a:gd name="connsiteX0" fmla="*/ 0 w 298450"/>
                    <a:gd name="connsiteY0" fmla="*/ 200075 h 200075"/>
                    <a:gd name="connsiteX1" fmla="*/ 0 w 298450"/>
                    <a:gd name="connsiteY1" fmla="*/ 50850 h 200075"/>
                    <a:gd name="connsiteX2" fmla="*/ 60325 w 298450"/>
                    <a:gd name="connsiteY2" fmla="*/ 50 h 200075"/>
                    <a:gd name="connsiteX3" fmla="*/ 269037 w 298450"/>
                    <a:gd name="connsiteY3" fmla="*/ 46739 h 200075"/>
                    <a:gd name="connsiteX4" fmla="*/ 298450 w 298450"/>
                    <a:gd name="connsiteY4" fmla="*/ 190550 h 200075"/>
                    <a:gd name="connsiteX5" fmla="*/ 0 w 298450"/>
                    <a:gd name="connsiteY5" fmla="*/ 200075 h 200075"/>
                    <a:gd name="connsiteX0" fmla="*/ 0 w 298450"/>
                    <a:gd name="connsiteY0" fmla="*/ 200182 h 200182"/>
                    <a:gd name="connsiteX1" fmla="*/ 0 w 298450"/>
                    <a:gd name="connsiteY1" fmla="*/ 50957 h 200182"/>
                    <a:gd name="connsiteX2" fmla="*/ 60325 w 298450"/>
                    <a:gd name="connsiteY2" fmla="*/ 157 h 200182"/>
                    <a:gd name="connsiteX3" fmla="*/ 269037 w 298450"/>
                    <a:gd name="connsiteY3" fmla="*/ 46846 h 200182"/>
                    <a:gd name="connsiteX4" fmla="*/ 298450 w 298450"/>
                    <a:gd name="connsiteY4" fmla="*/ 190657 h 200182"/>
                    <a:gd name="connsiteX5" fmla="*/ 0 w 298450"/>
                    <a:gd name="connsiteY5" fmla="*/ 200182 h 200182"/>
                    <a:gd name="connsiteX0" fmla="*/ 0 w 298450"/>
                    <a:gd name="connsiteY0" fmla="*/ 153336 h 153336"/>
                    <a:gd name="connsiteX1" fmla="*/ 0 w 298450"/>
                    <a:gd name="connsiteY1" fmla="*/ 4111 h 153336"/>
                    <a:gd name="connsiteX2" fmla="*/ 269037 w 298450"/>
                    <a:gd name="connsiteY2" fmla="*/ 0 h 153336"/>
                    <a:gd name="connsiteX3" fmla="*/ 298450 w 298450"/>
                    <a:gd name="connsiteY3" fmla="*/ 143811 h 153336"/>
                    <a:gd name="connsiteX4" fmla="*/ 0 w 298450"/>
                    <a:gd name="connsiteY4" fmla="*/ 153336 h 153336"/>
                    <a:gd name="connsiteX0" fmla="*/ 35491 w 333941"/>
                    <a:gd name="connsiteY0" fmla="*/ 169663 h 169663"/>
                    <a:gd name="connsiteX1" fmla="*/ 35491 w 333941"/>
                    <a:gd name="connsiteY1" fmla="*/ 20438 h 169663"/>
                    <a:gd name="connsiteX2" fmla="*/ 304528 w 333941"/>
                    <a:gd name="connsiteY2" fmla="*/ 16327 h 169663"/>
                    <a:gd name="connsiteX3" fmla="*/ 333941 w 333941"/>
                    <a:gd name="connsiteY3" fmla="*/ 160138 h 169663"/>
                    <a:gd name="connsiteX4" fmla="*/ 35491 w 333941"/>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8379"/>
                    <a:gd name="connsiteY0" fmla="*/ 169663 h 169663"/>
                    <a:gd name="connsiteX1" fmla="*/ 19929 w 318379"/>
                    <a:gd name="connsiteY1" fmla="*/ 20438 h 169663"/>
                    <a:gd name="connsiteX2" fmla="*/ 288966 w 318379"/>
                    <a:gd name="connsiteY2" fmla="*/ 16327 h 169663"/>
                    <a:gd name="connsiteX3" fmla="*/ 318379 w 318379"/>
                    <a:gd name="connsiteY3" fmla="*/ 160138 h 169663"/>
                    <a:gd name="connsiteX4" fmla="*/ 19929 w 318379"/>
                    <a:gd name="connsiteY4" fmla="*/ 169663 h 169663"/>
                    <a:gd name="connsiteX0" fmla="*/ 19929 w 315782"/>
                    <a:gd name="connsiteY0" fmla="*/ 170407 h 172078"/>
                    <a:gd name="connsiteX1" fmla="*/ 19929 w 315782"/>
                    <a:gd name="connsiteY1" fmla="*/ 21182 h 172078"/>
                    <a:gd name="connsiteX2" fmla="*/ 288966 w 315782"/>
                    <a:gd name="connsiteY2" fmla="*/ 17071 h 172078"/>
                    <a:gd name="connsiteX3" fmla="*/ 311216 w 315782"/>
                    <a:gd name="connsiteY3" fmla="*/ 172078 h 172078"/>
                    <a:gd name="connsiteX4" fmla="*/ 19929 w 315782"/>
                    <a:gd name="connsiteY4" fmla="*/ 170407 h 172078"/>
                    <a:gd name="connsiteX0" fmla="*/ 19929 w 324586"/>
                    <a:gd name="connsiteY0" fmla="*/ 170407 h 172078"/>
                    <a:gd name="connsiteX1" fmla="*/ 19929 w 324586"/>
                    <a:gd name="connsiteY1" fmla="*/ 21182 h 172078"/>
                    <a:gd name="connsiteX2" fmla="*/ 288966 w 324586"/>
                    <a:gd name="connsiteY2" fmla="*/ 17071 h 172078"/>
                    <a:gd name="connsiteX3" fmla="*/ 311216 w 324586"/>
                    <a:gd name="connsiteY3" fmla="*/ 172078 h 172078"/>
                    <a:gd name="connsiteX4" fmla="*/ 191837 w 324586"/>
                    <a:gd name="connsiteY4" fmla="*/ 171900 h 172078"/>
                    <a:gd name="connsiteX5" fmla="*/ 19929 w 324586"/>
                    <a:gd name="connsiteY5" fmla="*/ 170407 h 172078"/>
                    <a:gd name="connsiteX0" fmla="*/ 19929 w 324586"/>
                    <a:gd name="connsiteY0" fmla="*/ 170407 h 181958"/>
                    <a:gd name="connsiteX1" fmla="*/ 19929 w 324586"/>
                    <a:gd name="connsiteY1" fmla="*/ 21182 h 181958"/>
                    <a:gd name="connsiteX2" fmla="*/ 288966 w 324586"/>
                    <a:gd name="connsiteY2" fmla="*/ 17071 h 181958"/>
                    <a:gd name="connsiteX3" fmla="*/ 311216 w 324586"/>
                    <a:gd name="connsiteY3" fmla="*/ 172078 h 181958"/>
                    <a:gd name="connsiteX4" fmla="*/ 191837 w 324586"/>
                    <a:gd name="connsiteY4" fmla="*/ 171900 h 181958"/>
                    <a:gd name="connsiteX5" fmla="*/ 19929 w 324586"/>
                    <a:gd name="connsiteY5" fmla="*/ 170407 h 181958"/>
                    <a:gd name="connsiteX0" fmla="*/ 19929 w 324586"/>
                    <a:gd name="connsiteY0" fmla="*/ 170407 h 194291"/>
                    <a:gd name="connsiteX1" fmla="*/ 19929 w 324586"/>
                    <a:gd name="connsiteY1" fmla="*/ 21182 h 194291"/>
                    <a:gd name="connsiteX2" fmla="*/ 288966 w 324586"/>
                    <a:gd name="connsiteY2" fmla="*/ 17071 h 194291"/>
                    <a:gd name="connsiteX3" fmla="*/ 311216 w 324586"/>
                    <a:gd name="connsiteY3" fmla="*/ 172078 h 194291"/>
                    <a:gd name="connsiteX4" fmla="*/ 191837 w 324586"/>
                    <a:gd name="connsiteY4" fmla="*/ 194291 h 194291"/>
                    <a:gd name="connsiteX5" fmla="*/ 19929 w 324586"/>
                    <a:gd name="connsiteY5" fmla="*/ 170407 h 194291"/>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91837 w 324586"/>
                    <a:gd name="connsiteY4" fmla="*/ 194291 h 197219"/>
                    <a:gd name="connsiteX5" fmla="*/ 19929 w 324586"/>
                    <a:gd name="connsiteY5" fmla="*/ 170407 h 197219"/>
                    <a:gd name="connsiteX0" fmla="*/ 19929 w 324586"/>
                    <a:gd name="connsiteY0" fmla="*/ 170407 h 197219"/>
                    <a:gd name="connsiteX1" fmla="*/ 19929 w 324586"/>
                    <a:gd name="connsiteY1" fmla="*/ 21182 h 197219"/>
                    <a:gd name="connsiteX2" fmla="*/ 288966 w 324586"/>
                    <a:gd name="connsiteY2" fmla="*/ 17071 h 197219"/>
                    <a:gd name="connsiteX3" fmla="*/ 311216 w 324586"/>
                    <a:gd name="connsiteY3" fmla="*/ 172078 h 197219"/>
                    <a:gd name="connsiteX4" fmla="*/ 165573 w 324586"/>
                    <a:gd name="connsiteY4" fmla="*/ 194291 h 197219"/>
                    <a:gd name="connsiteX5" fmla="*/ 19929 w 324586"/>
                    <a:gd name="connsiteY5" fmla="*/ 170407 h 197219"/>
                    <a:gd name="connsiteX0" fmla="*/ 1299 w 304161"/>
                    <a:gd name="connsiteY0" fmla="*/ 189904 h 216716"/>
                    <a:gd name="connsiteX1" fmla="*/ 34725 w 304161"/>
                    <a:gd name="connsiteY1" fmla="*/ 11571 h 216716"/>
                    <a:gd name="connsiteX2" fmla="*/ 270336 w 304161"/>
                    <a:gd name="connsiteY2" fmla="*/ 36568 h 216716"/>
                    <a:gd name="connsiteX3" fmla="*/ 292586 w 304161"/>
                    <a:gd name="connsiteY3" fmla="*/ 191575 h 216716"/>
                    <a:gd name="connsiteX4" fmla="*/ 146943 w 304161"/>
                    <a:gd name="connsiteY4" fmla="*/ 213788 h 216716"/>
                    <a:gd name="connsiteX5" fmla="*/ 1299 w 304161"/>
                    <a:gd name="connsiteY5" fmla="*/ 189904 h 216716"/>
                    <a:gd name="connsiteX0" fmla="*/ 880 w 300069"/>
                    <a:gd name="connsiteY0" fmla="*/ 195935 h 222747"/>
                    <a:gd name="connsiteX1" fmla="*/ 34306 w 300069"/>
                    <a:gd name="connsiteY1" fmla="*/ 17602 h 222747"/>
                    <a:gd name="connsiteX2" fmla="*/ 257979 w 300069"/>
                    <a:gd name="connsiteY2" fmla="*/ 26925 h 222747"/>
                    <a:gd name="connsiteX3" fmla="*/ 292167 w 300069"/>
                    <a:gd name="connsiteY3" fmla="*/ 197606 h 222747"/>
                    <a:gd name="connsiteX4" fmla="*/ 146524 w 300069"/>
                    <a:gd name="connsiteY4" fmla="*/ 219819 h 222747"/>
                    <a:gd name="connsiteX5" fmla="*/ 880 w 300069"/>
                    <a:gd name="connsiteY5" fmla="*/ 195935 h 222747"/>
                    <a:gd name="connsiteX0" fmla="*/ 880 w 300069"/>
                    <a:gd name="connsiteY0" fmla="*/ 200522 h 227334"/>
                    <a:gd name="connsiteX1" fmla="*/ 34306 w 300069"/>
                    <a:gd name="connsiteY1" fmla="*/ 22189 h 227334"/>
                    <a:gd name="connsiteX2" fmla="*/ 257979 w 300069"/>
                    <a:gd name="connsiteY2" fmla="*/ 22556 h 227334"/>
                    <a:gd name="connsiteX3" fmla="*/ 292167 w 300069"/>
                    <a:gd name="connsiteY3" fmla="*/ 202193 h 227334"/>
                    <a:gd name="connsiteX4" fmla="*/ 146524 w 300069"/>
                    <a:gd name="connsiteY4" fmla="*/ 224406 h 227334"/>
                    <a:gd name="connsiteX5" fmla="*/ 880 w 300069"/>
                    <a:gd name="connsiteY5" fmla="*/ 200522 h 227334"/>
                    <a:gd name="connsiteX0" fmla="*/ 63 w 306415"/>
                    <a:gd name="connsiteY0" fmla="*/ 202902 h 224748"/>
                    <a:gd name="connsiteX1" fmla="*/ 40652 w 306415"/>
                    <a:gd name="connsiteY1" fmla="*/ 22330 h 224748"/>
                    <a:gd name="connsiteX2" fmla="*/ 264325 w 306415"/>
                    <a:gd name="connsiteY2" fmla="*/ 22697 h 224748"/>
                    <a:gd name="connsiteX3" fmla="*/ 298513 w 306415"/>
                    <a:gd name="connsiteY3" fmla="*/ 202334 h 224748"/>
                    <a:gd name="connsiteX4" fmla="*/ 152870 w 306415"/>
                    <a:gd name="connsiteY4" fmla="*/ 224547 h 224748"/>
                    <a:gd name="connsiteX5" fmla="*/ 63 w 306415"/>
                    <a:gd name="connsiteY5" fmla="*/ 202902 h 224748"/>
                    <a:gd name="connsiteX0" fmla="*/ 63 w 308337"/>
                    <a:gd name="connsiteY0" fmla="*/ 203461 h 225280"/>
                    <a:gd name="connsiteX1" fmla="*/ 40652 w 308337"/>
                    <a:gd name="connsiteY1" fmla="*/ 22889 h 225280"/>
                    <a:gd name="connsiteX2" fmla="*/ 264325 w 308337"/>
                    <a:gd name="connsiteY2" fmla="*/ 23256 h 225280"/>
                    <a:gd name="connsiteX3" fmla="*/ 300901 w 308337"/>
                    <a:gd name="connsiteY3" fmla="*/ 211849 h 225280"/>
                    <a:gd name="connsiteX4" fmla="*/ 152870 w 308337"/>
                    <a:gd name="connsiteY4" fmla="*/ 225106 h 225280"/>
                    <a:gd name="connsiteX5" fmla="*/ 63 w 308337"/>
                    <a:gd name="connsiteY5" fmla="*/ 203461 h 225280"/>
                    <a:gd name="connsiteX0" fmla="*/ 4906 w 313180"/>
                    <a:gd name="connsiteY0" fmla="*/ 203461 h 225280"/>
                    <a:gd name="connsiteX1" fmla="*/ 45495 w 313180"/>
                    <a:gd name="connsiteY1" fmla="*/ 22889 h 225280"/>
                    <a:gd name="connsiteX2" fmla="*/ 269168 w 313180"/>
                    <a:gd name="connsiteY2" fmla="*/ 23256 h 225280"/>
                    <a:gd name="connsiteX3" fmla="*/ 305744 w 313180"/>
                    <a:gd name="connsiteY3" fmla="*/ 211849 h 225280"/>
                    <a:gd name="connsiteX4" fmla="*/ 157713 w 313180"/>
                    <a:gd name="connsiteY4" fmla="*/ 225106 h 225280"/>
                    <a:gd name="connsiteX5" fmla="*/ 4906 w 313180"/>
                    <a:gd name="connsiteY5" fmla="*/ 203461 h 225280"/>
                    <a:gd name="connsiteX0" fmla="*/ 4906 w 313180"/>
                    <a:gd name="connsiteY0" fmla="*/ 203461 h 238607"/>
                    <a:gd name="connsiteX1" fmla="*/ 45495 w 313180"/>
                    <a:gd name="connsiteY1" fmla="*/ 22889 h 238607"/>
                    <a:gd name="connsiteX2" fmla="*/ 269168 w 313180"/>
                    <a:gd name="connsiteY2" fmla="*/ 23256 h 238607"/>
                    <a:gd name="connsiteX3" fmla="*/ 305744 w 313180"/>
                    <a:gd name="connsiteY3" fmla="*/ 211849 h 238607"/>
                    <a:gd name="connsiteX4" fmla="*/ 162488 w 313180"/>
                    <a:gd name="connsiteY4" fmla="*/ 238540 h 238607"/>
                    <a:gd name="connsiteX5" fmla="*/ 4906 w 313180"/>
                    <a:gd name="connsiteY5" fmla="*/ 203461 h 238607"/>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 name="connsiteX0" fmla="*/ 4906 w 313180"/>
                    <a:gd name="connsiteY0" fmla="*/ 203461 h 238585"/>
                    <a:gd name="connsiteX1" fmla="*/ 45495 w 313180"/>
                    <a:gd name="connsiteY1" fmla="*/ 22889 h 238585"/>
                    <a:gd name="connsiteX2" fmla="*/ 269168 w 313180"/>
                    <a:gd name="connsiteY2" fmla="*/ 23256 h 238585"/>
                    <a:gd name="connsiteX3" fmla="*/ 305744 w 313180"/>
                    <a:gd name="connsiteY3" fmla="*/ 211849 h 238585"/>
                    <a:gd name="connsiteX4" fmla="*/ 162488 w 313180"/>
                    <a:gd name="connsiteY4" fmla="*/ 238540 h 238585"/>
                    <a:gd name="connsiteX5" fmla="*/ 4906 w 313180"/>
                    <a:gd name="connsiteY5" fmla="*/ 203461 h 2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80" h="238585">
                      <a:moveTo>
                        <a:pt x="4906" y="203461"/>
                      </a:moveTo>
                      <a:cubicBezTo>
                        <a:pt x="-7032" y="180347"/>
                        <a:pt x="1451" y="52923"/>
                        <a:pt x="45495" y="22889"/>
                      </a:cubicBezTo>
                      <a:cubicBezTo>
                        <a:pt x="89539" y="-7145"/>
                        <a:pt x="225793" y="-8237"/>
                        <a:pt x="269168" y="23256"/>
                      </a:cubicBezTo>
                      <a:cubicBezTo>
                        <a:pt x="312543" y="54749"/>
                        <a:pt x="321932" y="186044"/>
                        <a:pt x="305744" y="211849"/>
                      </a:cubicBezTo>
                      <a:cubicBezTo>
                        <a:pt x="275501" y="225970"/>
                        <a:pt x="203077" y="237699"/>
                        <a:pt x="162488" y="238540"/>
                      </a:cubicBezTo>
                      <a:cubicBezTo>
                        <a:pt x="121899" y="239381"/>
                        <a:pt x="33557" y="228581"/>
                        <a:pt x="4906" y="203461"/>
                      </a:cubicBezTo>
                      <a:close/>
                    </a:path>
                  </a:pathLst>
                </a:cu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50" name="Oval 49"/>
                <p:cNvSpPr/>
                <p:nvPr/>
              </p:nvSpPr>
              <p:spPr>
                <a:xfrm>
                  <a:off x="4187747" y="3408400"/>
                  <a:ext cx="186267" cy="183698"/>
                </a:xfrm>
                <a:prstGeom prst="ellipse">
                  <a:avLst/>
                </a:prstGeom>
                <a:solidFill>
                  <a:schemeClr val="tx2"/>
                </a:solidFill>
                <a:ln w="190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grpSp>
        </p:grpSp>
      </p:grpSp>
      <p:pic>
        <p:nvPicPr>
          <p:cNvPr id="6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1356697"/>
            <a:ext cx="1694332" cy="36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6"/>
          <a:stretch>
            <a:fillRect/>
          </a:stretch>
        </p:blipFill>
        <p:spPr>
          <a:xfrm>
            <a:off x="1752600" y="1310977"/>
            <a:ext cx="1410889" cy="457200"/>
          </a:xfrm>
          <a:prstGeom prst="rect">
            <a:avLst/>
          </a:prstGeom>
        </p:spPr>
      </p:pic>
      <p:pic>
        <p:nvPicPr>
          <p:cNvPr id="3" name="Picture 2"/>
          <p:cNvPicPr>
            <a:picLocks/>
          </p:cNvPicPr>
          <p:nvPr/>
        </p:nvPicPr>
        <p:blipFill>
          <a:blip r:embed="rId7">
            <a:extLst>
              <a:ext uri="{28A0092B-C50C-407E-A947-70E740481C1C}">
                <a14:useLocalDpi xmlns:a14="http://schemas.microsoft.com/office/drawing/2010/main" val="0"/>
              </a:ext>
            </a:extLst>
          </a:blip>
          <a:stretch>
            <a:fillRect/>
          </a:stretch>
        </p:blipFill>
        <p:spPr>
          <a:xfrm>
            <a:off x="3594528" y="1196677"/>
            <a:ext cx="960522" cy="6858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6089" y="1196677"/>
            <a:ext cx="1288473" cy="685800"/>
          </a:xfrm>
          <a:prstGeom prst="rect">
            <a:avLst/>
          </a:prstGeom>
        </p:spPr>
      </p:pic>
      <p:pic>
        <p:nvPicPr>
          <p:cNvPr id="40" name="Picture 39"/>
          <p:cNvPicPr>
            <a:picLocks noChangeAspect="1"/>
          </p:cNvPicPr>
          <p:nvPr/>
        </p:nvPicPr>
        <p:blipFill>
          <a:blip r:embed="rId6"/>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10946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5B4750-D64D-4FC0-AA88-78A8BC44FDD1}"/>
              </a:ext>
            </a:extLst>
          </p:cNvPr>
          <p:cNvSpPr/>
          <p:nvPr/>
        </p:nvSpPr>
        <p:spPr>
          <a:xfrm>
            <a:off x="776578" y="4648200"/>
            <a:ext cx="3918622" cy="1164340"/>
          </a:xfrm>
          <a:prstGeom prst="rect">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87" name="Rectangle 86"/>
          <p:cNvSpPr/>
          <p:nvPr/>
        </p:nvSpPr>
        <p:spPr>
          <a:xfrm>
            <a:off x="608076" y="1849398"/>
            <a:ext cx="7926324" cy="1303397"/>
          </a:xfrm>
          <a:prstGeom prst="rect">
            <a:avLst/>
          </a:prstGeom>
          <a:noFill/>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91" name="Rectangle 90"/>
          <p:cNvSpPr/>
          <p:nvPr/>
        </p:nvSpPr>
        <p:spPr>
          <a:xfrm>
            <a:off x="608076" y="4572000"/>
            <a:ext cx="7926324" cy="1328958"/>
          </a:xfrm>
          <a:prstGeom prst="rect">
            <a:avLst/>
          </a:prstGeom>
          <a:noFill/>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8" name="Title 7"/>
          <p:cNvSpPr>
            <a:spLocks noGrp="1"/>
          </p:cNvSpPr>
          <p:nvPr>
            <p:ph type="title"/>
          </p:nvPr>
        </p:nvSpPr>
        <p:spPr>
          <a:xfrm>
            <a:off x="608076" y="152402"/>
            <a:ext cx="8154924" cy="789708"/>
          </a:xfrm>
          <a:effectLst/>
        </p:spPr>
        <p:txBody>
          <a:bodyPr/>
          <a:lstStyle/>
          <a:p>
            <a:r>
              <a:rPr lang="en-US" dirty="0">
                <a:latin typeface="Calibri" charset="0"/>
                <a:ea typeface="Calibri" charset="0"/>
                <a:cs typeface="Calibri" charset="0"/>
              </a:rPr>
              <a:t>San Diego Workforce Partnership’s outcomes-oriented contract will pay for a combination of outputs, WIOA measures, </a:t>
            </a:r>
            <a:r>
              <a:rPr lang="en-US" i="1" dirty="0">
                <a:latin typeface="Calibri" charset="0"/>
                <a:ea typeface="Calibri" charset="0"/>
                <a:cs typeface="Calibri" charset="0"/>
              </a:rPr>
              <a:t>and</a:t>
            </a:r>
            <a:r>
              <a:rPr lang="en-US" dirty="0">
                <a:latin typeface="Calibri" charset="0"/>
                <a:ea typeface="Calibri" charset="0"/>
                <a:cs typeface="Calibri" charset="0"/>
              </a:rPr>
              <a:t> longer-term outcomes</a:t>
            </a:r>
            <a:endParaRPr lang="en-US" dirty="0"/>
          </a:p>
        </p:txBody>
      </p:sp>
      <p:sp>
        <p:nvSpPr>
          <p:cNvPr id="16" name="Footer Placeholder 15"/>
          <p:cNvSpPr>
            <a:spLocks noGrp="1"/>
          </p:cNvSpPr>
          <p:nvPr>
            <p:ph type="ftr" sz="quarter" idx="21"/>
          </p:nvPr>
        </p:nvSpPr>
        <p:spPr>
          <a:effectLst/>
        </p:spPr>
        <p:txBody>
          <a:bodyPr/>
          <a:lstStyle/>
          <a:p>
            <a:r>
              <a:rPr lang="en-US" dirty="0"/>
              <a:t>BOSTON | SAN FRANCISCO | WASHINGTON DC          © THIRD SECTOR CAPITAL PARTNERS, INC.</a:t>
            </a:r>
          </a:p>
        </p:txBody>
      </p:sp>
      <p:sp>
        <p:nvSpPr>
          <p:cNvPr id="50" name="Freeform 29"/>
          <p:cNvSpPr>
            <a:spLocks noChangeAspect="1" noEditPoints="1"/>
          </p:cNvSpPr>
          <p:nvPr/>
        </p:nvSpPr>
        <p:spPr bwMode="auto">
          <a:xfrm>
            <a:off x="5181600" y="4799720"/>
            <a:ext cx="528743" cy="534280"/>
          </a:xfrm>
          <a:custGeom>
            <a:avLst/>
            <a:gdLst>
              <a:gd name="T0" fmla="*/ 175 w 181"/>
              <a:gd name="T1" fmla="*/ 150 h 182"/>
              <a:gd name="T2" fmla="*/ 109 w 181"/>
              <a:gd name="T3" fmla="*/ 84 h 182"/>
              <a:gd name="T4" fmla="*/ 109 w 181"/>
              <a:gd name="T5" fmla="*/ 84 h 182"/>
              <a:gd name="T6" fmla="*/ 115 w 181"/>
              <a:gd name="T7" fmla="*/ 58 h 182"/>
              <a:gd name="T8" fmla="*/ 98 w 181"/>
              <a:gd name="T9" fmla="*/ 17 h 182"/>
              <a:gd name="T10" fmla="*/ 57 w 181"/>
              <a:gd name="T11" fmla="*/ 0 h 182"/>
              <a:gd name="T12" fmla="*/ 17 w 181"/>
              <a:gd name="T13" fmla="*/ 17 h 182"/>
              <a:gd name="T14" fmla="*/ 0 w 181"/>
              <a:gd name="T15" fmla="*/ 58 h 182"/>
              <a:gd name="T16" fmla="*/ 17 w 181"/>
              <a:gd name="T17" fmla="*/ 99 h 182"/>
              <a:gd name="T18" fmla="*/ 57 w 181"/>
              <a:gd name="T19" fmla="*/ 116 h 182"/>
              <a:gd name="T20" fmla="*/ 57 w 181"/>
              <a:gd name="T21" fmla="*/ 116 h 182"/>
              <a:gd name="T22" fmla="*/ 83 w 181"/>
              <a:gd name="T23" fmla="*/ 109 h 182"/>
              <a:gd name="T24" fmla="*/ 83 w 181"/>
              <a:gd name="T25" fmla="*/ 109 h 182"/>
              <a:gd name="T26" fmla="*/ 150 w 181"/>
              <a:gd name="T27" fmla="*/ 176 h 182"/>
              <a:gd name="T28" fmla="*/ 171 w 181"/>
              <a:gd name="T29" fmla="*/ 173 h 182"/>
              <a:gd name="T30" fmla="*/ 173 w 181"/>
              <a:gd name="T31" fmla="*/ 171 h 182"/>
              <a:gd name="T32" fmla="*/ 175 w 181"/>
              <a:gd name="T33" fmla="*/ 150 h 182"/>
              <a:gd name="T34" fmla="*/ 57 w 181"/>
              <a:gd name="T35" fmla="*/ 99 h 182"/>
              <a:gd name="T36" fmla="*/ 28 w 181"/>
              <a:gd name="T37" fmla="*/ 87 h 182"/>
              <a:gd name="T38" fmla="*/ 16 w 181"/>
              <a:gd name="T39" fmla="*/ 58 h 182"/>
              <a:gd name="T40" fmla="*/ 28 w 181"/>
              <a:gd name="T41" fmla="*/ 29 h 182"/>
              <a:gd name="T42" fmla="*/ 57 w 181"/>
              <a:gd name="T43" fmla="*/ 17 h 182"/>
              <a:gd name="T44" fmla="*/ 87 w 181"/>
              <a:gd name="T45" fmla="*/ 29 h 182"/>
              <a:gd name="T46" fmla="*/ 99 w 181"/>
              <a:gd name="T47" fmla="*/ 58 h 182"/>
              <a:gd name="T48" fmla="*/ 87 w 181"/>
              <a:gd name="T49" fmla="*/ 87 h 182"/>
              <a:gd name="T50" fmla="*/ 57 w 181"/>
              <a:gd name="T51" fmla="*/ 9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182">
                <a:moveTo>
                  <a:pt x="175" y="150"/>
                </a:moveTo>
                <a:cubicBezTo>
                  <a:pt x="109" y="84"/>
                  <a:pt x="109" y="84"/>
                  <a:pt x="109" y="84"/>
                </a:cubicBezTo>
                <a:cubicBezTo>
                  <a:pt x="109" y="84"/>
                  <a:pt x="109" y="84"/>
                  <a:pt x="109" y="84"/>
                </a:cubicBezTo>
                <a:cubicBezTo>
                  <a:pt x="113" y="76"/>
                  <a:pt x="115" y="67"/>
                  <a:pt x="115" y="58"/>
                </a:cubicBezTo>
                <a:cubicBezTo>
                  <a:pt x="115" y="43"/>
                  <a:pt x="109" y="28"/>
                  <a:pt x="98" y="17"/>
                </a:cubicBezTo>
                <a:cubicBezTo>
                  <a:pt x="87" y="6"/>
                  <a:pt x="72" y="0"/>
                  <a:pt x="57" y="0"/>
                </a:cubicBezTo>
                <a:cubicBezTo>
                  <a:pt x="43" y="0"/>
                  <a:pt x="28" y="6"/>
                  <a:pt x="17" y="17"/>
                </a:cubicBezTo>
                <a:cubicBezTo>
                  <a:pt x="5" y="28"/>
                  <a:pt x="0" y="43"/>
                  <a:pt x="0" y="58"/>
                </a:cubicBezTo>
                <a:cubicBezTo>
                  <a:pt x="0" y="73"/>
                  <a:pt x="5" y="88"/>
                  <a:pt x="17" y="99"/>
                </a:cubicBezTo>
                <a:cubicBezTo>
                  <a:pt x="28" y="110"/>
                  <a:pt x="43" y="116"/>
                  <a:pt x="57" y="116"/>
                </a:cubicBezTo>
                <a:cubicBezTo>
                  <a:pt x="57" y="116"/>
                  <a:pt x="57" y="116"/>
                  <a:pt x="57" y="116"/>
                </a:cubicBezTo>
                <a:cubicBezTo>
                  <a:pt x="66" y="116"/>
                  <a:pt x="75" y="114"/>
                  <a:pt x="83" y="109"/>
                </a:cubicBezTo>
                <a:cubicBezTo>
                  <a:pt x="83" y="109"/>
                  <a:pt x="83" y="109"/>
                  <a:pt x="83" y="109"/>
                </a:cubicBezTo>
                <a:cubicBezTo>
                  <a:pt x="150" y="176"/>
                  <a:pt x="150" y="176"/>
                  <a:pt x="150" y="176"/>
                </a:cubicBezTo>
                <a:cubicBezTo>
                  <a:pt x="156" y="182"/>
                  <a:pt x="164" y="180"/>
                  <a:pt x="171" y="173"/>
                </a:cubicBezTo>
                <a:cubicBezTo>
                  <a:pt x="173" y="171"/>
                  <a:pt x="173" y="171"/>
                  <a:pt x="173" y="171"/>
                </a:cubicBezTo>
                <a:cubicBezTo>
                  <a:pt x="179" y="165"/>
                  <a:pt x="181" y="157"/>
                  <a:pt x="175" y="150"/>
                </a:cubicBezTo>
                <a:close/>
                <a:moveTo>
                  <a:pt x="57" y="99"/>
                </a:moveTo>
                <a:cubicBezTo>
                  <a:pt x="47" y="99"/>
                  <a:pt x="36" y="95"/>
                  <a:pt x="28" y="87"/>
                </a:cubicBezTo>
                <a:cubicBezTo>
                  <a:pt x="20" y="79"/>
                  <a:pt x="16" y="69"/>
                  <a:pt x="16" y="58"/>
                </a:cubicBezTo>
                <a:cubicBezTo>
                  <a:pt x="16" y="47"/>
                  <a:pt x="20" y="37"/>
                  <a:pt x="28" y="29"/>
                </a:cubicBezTo>
                <a:cubicBezTo>
                  <a:pt x="36" y="21"/>
                  <a:pt x="47" y="17"/>
                  <a:pt x="57" y="17"/>
                </a:cubicBezTo>
                <a:cubicBezTo>
                  <a:pt x="68" y="17"/>
                  <a:pt x="78" y="21"/>
                  <a:pt x="87" y="29"/>
                </a:cubicBezTo>
                <a:cubicBezTo>
                  <a:pt x="95" y="37"/>
                  <a:pt x="99" y="47"/>
                  <a:pt x="99" y="58"/>
                </a:cubicBezTo>
                <a:cubicBezTo>
                  <a:pt x="99" y="69"/>
                  <a:pt x="95" y="79"/>
                  <a:pt x="87" y="87"/>
                </a:cubicBezTo>
                <a:cubicBezTo>
                  <a:pt x="78" y="95"/>
                  <a:pt x="68" y="99"/>
                  <a:pt x="57" y="99"/>
                </a:cubicBezTo>
                <a:close/>
              </a:path>
            </a:pathLst>
          </a:custGeom>
          <a:solidFill>
            <a:schemeClr val="accent1"/>
          </a:solidFill>
          <a:ln>
            <a:noFill/>
          </a:ln>
          <a:extLst/>
        </p:spPr>
        <p:txBody>
          <a:bodyPr vert="horz" wrap="square" lIns="68750" tIns="34375" rIns="68750" bIns="34375" numCol="1" anchor="t" anchorCtr="0" compatLnSpc="1">
            <a:prstTxWarp prst="textNoShape">
              <a:avLst/>
            </a:prstTxWarp>
          </a:bodyPr>
          <a:lstStyle/>
          <a:p>
            <a:endParaRPr lang="en-US" sz="1353"/>
          </a:p>
        </p:txBody>
      </p:sp>
      <p:sp>
        <p:nvSpPr>
          <p:cNvPr id="82" name="TextBox 81"/>
          <p:cNvSpPr txBox="1"/>
          <p:nvPr/>
        </p:nvSpPr>
        <p:spPr>
          <a:xfrm>
            <a:off x="608076" y="3834424"/>
            <a:ext cx="7926324" cy="738664"/>
          </a:xfrm>
          <a:prstGeom prst="rect">
            <a:avLst/>
          </a:prstGeom>
          <a:solidFill>
            <a:srgbClr val="0059E0"/>
          </a:solidFill>
          <a:ln>
            <a:noFill/>
            <a:prstDash val="sysDash"/>
          </a:ln>
          <a:effectLst/>
        </p:spPr>
        <p:txBody>
          <a:bodyPr wrap="square" rtlCol="0">
            <a:spAutoFit/>
          </a:bodyPr>
          <a:lstStyle/>
          <a:p>
            <a:pPr algn="ctr"/>
            <a:r>
              <a:rPr lang="en-US" sz="1600" b="1" dirty="0">
                <a:solidFill>
                  <a:srgbClr val="FFFFFF"/>
                </a:solidFill>
              </a:rPr>
              <a:t>P4P Contract:</a:t>
            </a:r>
          </a:p>
          <a:p>
            <a:pPr algn="ctr"/>
            <a:r>
              <a:rPr lang="en-US" sz="1300" spc="-40" dirty="0">
                <a:solidFill>
                  <a:srgbClr val="FFFFFF"/>
                </a:solidFill>
              </a:rPr>
              <a:t>Service provider is incentivized  to achieve long-term </a:t>
            </a:r>
            <a:r>
              <a:rPr lang="en-US" sz="1300" b="1" spc="-40" dirty="0">
                <a:solidFill>
                  <a:srgbClr val="FFFFFF"/>
                </a:solidFill>
              </a:rPr>
              <a:t>employment, education &amp; recidivism outcomes</a:t>
            </a:r>
            <a:r>
              <a:rPr lang="en-US" sz="1300" spc="-40" dirty="0">
                <a:solidFill>
                  <a:srgbClr val="FFFFFF"/>
                </a:solidFill>
              </a:rPr>
              <a:t> via bonus payments</a:t>
            </a:r>
          </a:p>
          <a:p>
            <a:pPr algn="ctr"/>
            <a:r>
              <a:rPr lang="en-US" sz="1300" dirty="0">
                <a:solidFill>
                  <a:srgbClr val="FFFFFF"/>
                </a:solidFill>
              </a:rPr>
              <a:t>Outcomes tracked through </a:t>
            </a:r>
            <a:r>
              <a:rPr lang="en-US" sz="1300" b="1" dirty="0">
                <a:solidFill>
                  <a:srgbClr val="FFFFFF"/>
                </a:solidFill>
              </a:rPr>
              <a:t>administrative</a:t>
            </a:r>
            <a:r>
              <a:rPr lang="en-US" sz="1300" dirty="0">
                <a:solidFill>
                  <a:srgbClr val="FFFFFF"/>
                </a:solidFill>
              </a:rPr>
              <a:t> and </a:t>
            </a:r>
            <a:r>
              <a:rPr lang="en-US" sz="1300" b="1" dirty="0">
                <a:solidFill>
                  <a:srgbClr val="FFFFFF"/>
                </a:solidFill>
              </a:rPr>
              <a:t>program data sources </a:t>
            </a:r>
          </a:p>
        </p:txBody>
      </p:sp>
      <p:sp>
        <p:nvSpPr>
          <p:cNvPr id="72" name="TextBox 71">
            <a:extLst>
              <a:ext uri="{FF2B5EF4-FFF2-40B4-BE49-F238E27FC236}">
                <a16:creationId xmlns:a16="http://schemas.microsoft.com/office/drawing/2014/main" id="{7DEE30D5-DA75-4EE1-84A1-689D455BB684}"/>
              </a:ext>
            </a:extLst>
          </p:cNvPr>
          <p:cNvSpPr txBox="1"/>
          <p:nvPr/>
        </p:nvSpPr>
        <p:spPr>
          <a:xfrm>
            <a:off x="4851247" y="5417642"/>
            <a:ext cx="1244753" cy="362640"/>
          </a:xfrm>
          <a:prstGeom prst="rect">
            <a:avLst/>
          </a:prstGeom>
          <a:noFill/>
          <a:ln w="9525">
            <a:noFill/>
            <a:miter lim="800000"/>
            <a:headEnd/>
            <a:tailEnd/>
          </a:ln>
          <a:effectLst/>
        </p:spPr>
        <p:txBody>
          <a:bodyPr rtlCol="0" anchor="ctr"/>
          <a:lstStyle>
            <a:defPPr>
              <a:defRPr lang="en-US"/>
            </a:defPPr>
            <a:lvl1pPr algn="ctr">
              <a:defRPr sz="1600" b="1">
                <a:solidFill>
                  <a:prstClr val="black"/>
                </a:solidFill>
                <a:latin typeface="+mj-lt"/>
                <a:ea typeface="+mn-ea"/>
                <a:cs typeface="Calibri Light"/>
              </a:defRPr>
            </a:lvl1pPr>
          </a:lstStyle>
          <a:p>
            <a:r>
              <a:rPr lang="en-US" sz="1200" dirty="0">
                <a:solidFill>
                  <a:schemeClr val="tx1"/>
                </a:solidFill>
              </a:rPr>
              <a:t>INDEPENDENT VALIDATION</a:t>
            </a:r>
          </a:p>
        </p:txBody>
      </p:sp>
      <p:sp>
        <p:nvSpPr>
          <p:cNvPr id="73" name="TextBox 72">
            <a:extLst>
              <a:ext uri="{FF2B5EF4-FFF2-40B4-BE49-F238E27FC236}">
                <a16:creationId xmlns:a16="http://schemas.microsoft.com/office/drawing/2014/main" id="{C96EB427-F5A1-44BC-BC94-B0759829C0A0}"/>
              </a:ext>
            </a:extLst>
          </p:cNvPr>
          <p:cNvSpPr txBox="1"/>
          <p:nvPr/>
        </p:nvSpPr>
        <p:spPr>
          <a:xfrm>
            <a:off x="7260502" y="5449547"/>
            <a:ext cx="1244753" cy="362993"/>
          </a:xfrm>
          <a:prstGeom prst="rect">
            <a:avLst/>
          </a:prstGeom>
          <a:noFill/>
          <a:ln w="9525">
            <a:noFill/>
            <a:miter lim="800000"/>
            <a:headEnd/>
            <a:tailEnd/>
          </a:ln>
          <a:effectLst/>
        </p:spPr>
        <p:txBody>
          <a:bodyPr rtlCol="0" anchor="ctr"/>
          <a:lstStyle>
            <a:defPPr>
              <a:defRPr lang="en-US"/>
            </a:defPPr>
            <a:lvl1pPr algn="ctr">
              <a:defRPr sz="1600" b="1">
                <a:solidFill>
                  <a:prstClr val="black"/>
                </a:solidFill>
                <a:latin typeface="+mj-lt"/>
                <a:ea typeface="+mn-ea"/>
                <a:cs typeface="Calibri Light"/>
              </a:defRPr>
            </a:lvl1pPr>
          </a:lstStyle>
          <a:p>
            <a:r>
              <a:rPr lang="en-US" sz="1200" dirty="0">
                <a:solidFill>
                  <a:schemeClr val="tx1"/>
                </a:solidFill>
              </a:rPr>
              <a:t>P4P BONUS PAYMENTS</a:t>
            </a:r>
          </a:p>
        </p:txBody>
      </p:sp>
      <p:sp>
        <p:nvSpPr>
          <p:cNvPr id="94" name="TextBox 93">
            <a:extLst>
              <a:ext uri="{FF2B5EF4-FFF2-40B4-BE49-F238E27FC236}">
                <a16:creationId xmlns:a16="http://schemas.microsoft.com/office/drawing/2014/main" id="{E324E098-34A2-4703-B7F4-DD25E37992B7}"/>
              </a:ext>
            </a:extLst>
          </p:cNvPr>
          <p:cNvSpPr txBox="1"/>
          <p:nvPr/>
        </p:nvSpPr>
        <p:spPr>
          <a:xfrm>
            <a:off x="608076" y="1295400"/>
            <a:ext cx="7926324" cy="553998"/>
          </a:xfrm>
          <a:prstGeom prst="rect">
            <a:avLst/>
          </a:prstGeom>
          <a:solidFill>
            <a:schemeClr val="accent2"/>
          </a:solidFill>
          <a:effectLst/>
        </p:spPr>
        <p:txBody>
          <a:bodyPr wrap="square" rtlCol="0">
            <a:spAutoFit/>
          </a:bodyPr>
          <a:lstStyle/>
          <a:p>
            <a:pPr algn="ctr"/>
            <a:r>
              <a:rPr lang="en-US" sz="1600" b="1" dirty="0">
                <a:solidFill>
                  <a:schemeClr val="bg1"/>
                </a:solidFill>
              </a:rPr>
              <a:t>Fixed-Rate Performance Contract:</a:t>
            </a:r>
          </a:p>
          <a:p>
            <a:pPr algn="ctr"/>
            <a:r>
              <a:rPr lang="en-US" sz="1300" dirty="0">
                <a:solidFill>
                  <a:schemeClr val="bg1"/>
                </a:solidFill>
              </a:rPr>
              <a:t>Service provider is paid upon achievement of </a:t>
            </a:r>
            <a:r>
              <a:rPr lang="en-US" sz="1300" b="1" dirty="0">
                <a:solidFill>
                  <a:schemeClr val="bg1"/>
                </a:solidFill>
              </a:rPr>
              <a:t>outputs</a:t>
            </a:r>
            <a:r>
              <a:rPr lang="en-US" sz="1300" dirty="0">
                <a:solidFill>
                  <a:schemeClr val="bg1"/>
                </a:solidFill>
              </a:rPr>
              <a:t> and </a:t>
            </a:r>
            <a:r>
              <a:rPr lang="en-US" sz="1300" b="1" dirty="0">
                <a:solidFill>
                  <a:schemeClr val="bg1"/>
                </a:solidFill>
              </a:rPr>
              <a:t>short-term WIOA measures</a:t>
            </a:r>
          </a:p>
        </p:txBody>
      </p:sp>
      <p:sp>
        <p:nvSpPr>
          <p:cNvPr id="43" name="Freeform 125">
            <a:extLst>
              <a:ext uri="{FF2B5EF4-FFF2-40B4-BE49-F238E27FC236}">
                <a16:creationId xmlns:a16="http://schemas.microsoft.com/office/drawing/2014/main" id="{A5E2FF1B-25C4-498B-AC40-CCF276665EE5}"/>
              </a:ext>
            </a:extLst>
          </p:cNvPr>
          <p:cNvSpPr>
            <a:spLocks noChangeAspect="1" noEditPoints="1"/>
          </p:cNvSpPr>
          <p:nvPr/>
        </p:nvSpPr>
        <p:spPr bwMode="auto">
          <a:xfrm>
            <a:off x="7624587" y="2057400"/>
            <a:ext cx="516582" cy="388300"/>
          </a:xfrm>
          <a:custGeom>
            <a:avLst/>
            <a:gdLst>
              <a:gd name="T0" fmla="*/ 14 w 6396"/>
              <a:gd name="T1" fmla="*/ 5156 h 5156"/>
              <a:gd name="T2" fmla="*/ 6388 w 6396"/>
              <a:gd name="T3" fmla="*/ 4489 h 5156"/>
              <a:gd name="T4" fmla="*/ 3254 w 6396"/>
              <a:gd name="T5" fmla="*/ 2520 h 5156"/>
              <a:gd name="T6" fmla="*/ 3429 w 6396"/>
              <a:gd name="T7" fmla="*/ 2436 h 5156"/>
              <a:gd name="T8" fmla="*/ 3468 w 6396"/>
              <a:gd name="T9" fmla="*/ 2324 h 5156"/>
              <a:gd name="T10" fmla="*/ 3404 w 6396"/>
              <a:gd name="T11" fmla="*/ 2201 h 5156"/>
              <a:gd name="T12" fmla="*/ 3254 w 6396"/>
              <a:gd name="T13" fmla="*/ 2116 h 5156"/>
              <a:gd name="T14" fmla="*/ 2888 w 6396"/>
              <a:gd name="T15" fmla="*/ 1336 h 5156"/>
              <a:gd name="T16" fmla="*/ 2824 w 6396"/>
              <a:gd name="T17" fmla="*/ 1457 h 5156"/>
              <a:gd name="T18" fmla="*/ 2892 w 6396"/>
              <a:gd name="T19" fmla="*/ 1575 h 5156"/>
              <a:gd name="T20" fmla="*/ 3018 w 6396"/>
              <a:gd name="T21" fmla="*/ 1643 h 5156"/>
              <a:gd name="T22" fmla="*/ 3254 w 6396"/>
              <a:gd name="T23" fmla="*/ 987 h 5156"/>
              <a:gd name="T24" fmla="*/ 3473 w 6396"/>
              <a:gd name="T25" fmla="*/ 1039 h 5156"/>
              <a:gd name="T26" fmla="*/ 3706 w 6396"/>
              <a:gd name="T27" fmla="*/ 1199 h 5156"/>
              <a:gd name="T28" fmla="*/ 3409 w 6396"/>
              <a:gd name="T29" fmla="*/ 1367 h 5156"/>
              <a:gd name="T30" fmla="*/ 3254 w 6396"/>
              <a:gd name="T31" fmla="*/ 1732 h 5156"/>
              <a:gd name="T32" fmla="*/ 3613 w 6396"/>
              <a:gd name="T33" fmla="*/ 1916 h 5156"/>
              <a:gd name="T34" fmla="*/ 3764 w 6396"/>
              <a:gd name="T35" fmla="*/ 2101 h 5156"/>
              <a:gd name="T36" fmla="*/ 3793 w 6396"/>
              <a:gd name="T37" fmla="*/ 2359 h 5156"/>
              <a:gd name="T38" fmla="*/ 3708 w 6396"/>
              <a:gd name="T39" fmla="*/ 2597 h 5156"/>
              <a:gd name="T40" fmla="*/ 3499 w 6396"/>
              <a:gd name="T41" fmla="*/ 2758 h 5156"/>
              <a:gd name="T42" fmla="*/ 3254 w 6396"/>
              <a:gd name="T43" fmla="*/ 3113 h 5156"/>
              <a:gd name="T44" fmla="*/ 2851 w 6396"/>
              <a:gd name="T45" fmla="*/ 2780 h 5156"/>
              <a:gd name="T46" fmla="*/ 2579 w 6396"/>
              <a:gd name="T47" fmla="*/ 2622 h 5156"/>
              <a:gd name="T48" fmla="*/ 2758 w 6396"/>
              <a:gd name="T49" fmla="*/ 2331 h 5156"/>
              <a:gd name="T50" fmla="*/ 2952 w 6396"/>
              <a:gd name="T51" fmla="*/ 2489 h 5156"/>
              <a:gd name="T52" fmla="*/ 2804 w 6396"/>
              <a:gd name="T53" fmla="*/ 1926 h 5156"/>
              <a:gd name="T54" fmla="*/ 2562 w 6396"/>
              <a:gd name="T55" fmla="*/ 1738 h 5156"/>
              <a:gd name="T56" fmla="*/ 2490 w 6396"/>
              <a:gd name="T57" fmla="*/ 1486 h 5156"/>
              <a:gd name="T58" fmla="*/ 2570 w 6396"/>
              <a:gd name="T59" fmla="*/ 1232 h 5156"/>
              <a:gd name="T60" fmla="*/ 2764 w 6396"/>
              <a:gd name="T61" fmla="*/ 1067 h 5156"/>
              <a:gd name="T62" fmla="*/ 3018 w 6396"/>
              <a:gd name="T63" fmla="*/ 809 h 5156"/>
              <a:gd name="T64" fmla="*/ 1191 w 6396"/>
              <a:gd name="T65" fmla="*/ 688 h 5156"/>
              <a:gd name="T66" fmla="*/ 944 w 6396"/>
              <a:gd name="T67" fmla="*/ 1018 h 5156"/>
              <a:gd name="T68" fmla="*/ 593 w 6396"/>
              <a:gd name="T69" fmla="*/ 1235 h 5156"/>
              <a:gd name="T70" fmla="*/ 500 w 6396"/>
              <a:gd name="T71" fmla="*/ 2537 h 5156"/>
              <a:gd name="T72" fmla="*/ 892 w 6396"/>
              <a:gd name="T73" fmla="*/ 2741 h 5156"/>
              <a:gd name="T74" fmla="*/ 1173 w 6396"/>
              <a:gd name="T75" fmla="*/ 3076 h 5156"/>
              <a:gd name="T76" fmla="*/ 5110 w 6396"/>
              <a:gd name="T77" fmla="*/ 3393 h 5156"/>
              <a:gd name="T78" fmla="*/ 5281 w 6396"/>
              <a:gd name="T79" fmla="*/ 2983 h 5156"/>
              <a:gd name="T80" fmla="*/ 5593 w 6396"/>
              <a:gd name="T81" fmla="*/ 2675 h 5156"/>
              <a:gd name="T82" fmla="*/ 6006 w 6396"/>
              <a:gd name="T83" fmla="*/ 2512 h 5156"/>
              <a:gd name="T84" fmla="*/ 5708 w 6396"/>
              <a:gd name="T85" fmla="*/ 1193 h 5156"/>
              <a:gd name="T86" fmla="*/ 5380 w 6396"/>
              <a:gd name="T87" fmla="*/ 944 h 5156"/>
              <a:gd name="T88" fmla="*/ 5163 w 6396"/>
              <a:gd name="T89" fmla="*/ 593 h 5156"/>
              <a:gd name="T90" fmla="*/ 194 w 6396"/>
              <a:gd name="T91" fmla="*/ 0 h 5156"/>
              <a:gd name="T92" fmla="*/ 6322 w 6396"/>
              <a:gd name="T93" fmla="*/ 42 h 5156"/>
              <a:gd name="T94" fmla="*/ 6396 w 6396"/>
              <a:gd name="T95" fmla="*/ 194 h 5156"/>
              <a:gd name="T96" fmla="*/ 6353 w 6396"/>
              <a:gd name="T97" fmla="*/ 3709 h 5156"/>
              <a:gd name="T98" fmla="*/ 6202 w 6396"/>
              <a:gd name="T99" fmla="*/ 3783 h 5156"/>
              <a:gd name="T100" fmla="*/ 74 w 6396"/>
              <a:gd name="T101" fmla="*/ 3740 h 5156"/>
              <a:gd name="T102" fmla="*/ 0 w 6396"/>
              <a:gd name="T103" fmla="*/ 3589 h 5156"/>
              <a:gd name="T104" fmla="*/ 43 w 6396"/>
              <a:gd name="T105" fmla="*/ 71 h 5156"/>
              <a:gd name="T106" fmla="*/ 194 w 6396"/>
              <a:gd name="T107" fmla="*/ 0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96" h="5156">
                <a:moveTo>
                  <a:pt x="14" y="4768"/>
                </a:moveTo>
                <a:lnTo>
                  <a:pt x="6388" y="4768"/>
                </a:lnTo>
                <a:lnTo>
                  <a:pt x="6388" y="5156"/>
                </a:lnTo>
                <a:lnTo>
                  <a:pt x="14" y="5156"/>
                </a:lnTo>
                <a:lnTo>
                  <a:pt x="14" y="4768"/>
                </a:lnTo>
                <a:close/>
                <a:moveTo>
                  <a:pt x="14" y="4099"/>
                </a:moveTo>
                <a:lnTo>
                  <a:pt x="6388" y="4099"/>
                </a:lnTo>
                <a:lnTo>
                  <a:pt x="6388" y="4489"/>
                </a:lnTo>
                <a:lnTo>
                  <a:pt x="14" y="4489"/>
                </a:lnTo>
                <a:lnTo>
                  <a:pt x="14" y="4099"/>
                </a:lnTo>
                <a:close/>
                <a:moveTo>
                  <a:pt x="3254" y="2116"/>
                </a:moveTo>
                <a:lnTo>
                  <a:pt x="3254" y="2520"/>
                </a:lnTo>
                <a:lnTo>
                  <a:pt x="3332" y="2498"/>
                </a:lnTo>
                <a:lnTo>
                  <a:pt x="3369" y="2483"/>
                </a:lnTo>
                <a:lnTo>
                  <a:pt x="3402" y="2461"/>
                </a:lnTo>
                <a:lnTo>
                  <a:pt x="3429" y="2436"/>
                </a:lnTo>
                <a:lnTo>
                  <a:pt x="3450" y="2405"/>
                </a:lnTo>
                <a:lnTo>
                  <a:pt x="3460" y="2382"/>
                </a:lnTo>
                <a:lnTo>
                  <a:pt x="3466" y="2353"/>
                </a:lnTo>
                <a:lnTo>
                  <a:pt x="3468" y="2324"/>
                </a:lnTo>
                <a:lnTo>
                  <a:pt x="3464" y="2289"/>
                </a:lnTo>
                <a:lnTo>
                  <a:pt x="3452" y="2258"/>
                </a:lnTo>
                <a:lnTo>
                  <a:pt x="3431" y="2229"/>
                </a:lnTo>
                <a:lnTo>
                  <a:pt x="3404" y="2201"/>
                </a:lnTo>
                <a:lnTo>
                  <a:pt x="3367" y="2178"/>
                </a:lnTo>
                <a:lnTo>
                  <a:pt x="3336" y="2159"/>
                </a:lnTo>
                <a:lnTo>
                  <a:pt x="3299" y="2137"/>
                </a:lnTo>
                <a:lnTo>
                  <a:pt x="3254" y="2116"/>
                </a:lnTo>
                <a:close/>
                <a:moveTo>
                  <a:pt x="3018" y="1286"/>
                </a:moveTo>
                <a:lnTo>
                  <a:pt x="2948" y="1305"/>
                </a:lnTo>
                <a:lnTo>
                  <a:pt x="2917" y="1319"/>
                </a:lnTo>
                <a:lnTo>
                  <a:pt x="2888" y="1336"/>
                </a:lnTo>
                <a:lnTo>
                  <a:pt x="2863" y="1360"/>
                </a:lnTo>
                <a:lnTo>
                  <a:pt x="2841" y="1387"/>
                </a:lnTo>
                <a:lnTo>
                  <a:pt x="2828" y="1420"/>
                </a:lnTo>
                <a:lnTo>
                  <a:pt x="2824" y="1457"/>
                </a:lnTo>
                <a:lnTo>
                  <a:pt x="2828" y="1491"/>
                </a:lnTo>
                <a:lnTo>
                  <a:pt x="2843" y="1522"/>
                </a:lnTo>
                <a:lnTo>
                  <a:pt x="2864" y="1550"/>
                </a:lnTo>
                <a:lnTo>
                  <a:pt x="2892" y="1575"/>
                </a:lnTo>
                <a:lnTo>
                  <a:pt x="2921" y="1596"/>
                </a:lnTo>
                <a:lnTo>
                  <a:pt x="2954" y="1614"/>
                </a:lnTo>
                <a:lnTo>
                  <a:pt x="2987" y="1629"/>
                </a:lnTo>
                <a:lnTo>
                  <a:pt x="3018" y="1643"/>
                </a:lnTo>
                <a:lnTo>
                  <a:pt x="3018" y="1286"/>
                </a:lnTo>
                <a:close/>
                <a:moveTo>
                  <a:pt x="3018" y="809"/>
                </a:moveTo>
                <a:lnTo>
                  <a:pt x="3254" y="809"/>
                </a:lnTo>
                <a:lnTo>
                  <a:pt x="3254" y="987"/>
                </a:lnTo>
                <a:lnTo>
                  <a:pt x="3311" y="995"/>
                </a:lnTo>
                <a:lnTo>
                  <a:pt x="3363" y="1005"/>
                </a:lnTo>
                <a:lnTo>
                  <a:pt x="3409" y="1016"/>
                </a:lnTo>
                <a:lnTo>
                  <a:pt x="3473" y="1039"/>
                </a:lnTo>
                <a:lnTo>
                  <a:pt x="3534" y="1069"/>
                </a:lnTo>
                <a:lnTo>
                  <a:pt x="3592" y="1105"/>
                </a:lnTo>
                <a:lnTo>
                  <a:pt x="3648" y="1148"/>
                </a:lnTo>
                <a:lnTo>
                  <a:pt x="3706" y="1199"/>
                </a:lnTo>
                <a:lnTo>
                  <a:pt x="3770" y="1257"/>
                </a:lnTo>
                <a:lnTo>
                  <a:pt x="3539" y="1484"/>
                </a:lnTo>
                <a:lnTo>
                  <a:pt x="3475" y="1425"/>
                </a:lnTo>
                <a:lnTo>
                  <a:pt x="3409" y="1367"/>
                </a:lnTo>
                <a:lnTo>
                  <a:pt x="3361" y="1334"/>
                </a:lnTo>
                <a:lnTo>
                  <a:pt x="3309" y="1309"/>
                </a:lnTo>
                <a:lnTo>
                  <a:pt x="3254" y="1292"/>
                </a:lnTo>
                <a:lnTo>
                  <a:pt x="3254" y="1732"/>
                </a:lnTo>
                <a:lnTo>
                  <a:pt x="3349" y="1771"/>
                </a:lnTo>
                <a:lnTo>
                  <a:pt x="3442" y="1813"/>
                </a:lnTo>
                <a:lnTo>
                  <a:pt x="3530" y="1862"/>
                </a:lnTo>
                <a:lnTo>
                  <a:pt x="3613" y="1916"/>
                </a:lnTo>
                <a:lnTo>
                  <a:pt x="3662" y="1957"/>
                </a:lnTo>
                <a:lnTo>
                  <a:pt x="3704" y="2000"/>
                </a:lnTo>
                <a:lnTo>
                  <a:pt x="3737" y="2048"/>
                </a:lnTo>
                <a:lnTo>
                  <a:pt x="3764" y="2101"/>
                </a:lnTo>
                <a:lnTo>
                  <a:pt x="3782" y="2159"/>
                </a:lnTo>
                <a:lnTo>
                  <a:pt x="3793" y="2219"/>
                </a:lnTo>
                <a:lnTo>
                  <a:pt x="3797" y="2287"/>
                </a:lnTo>
                <a:lnTo>
                  <a:pt x="3793" y="2359"/>
                </a:lnTo>
                <a:lnTo>
                  <a:pt x="3784" y="2427"/>
                </a:lnTo>
                <a:lnTo>
                  <a:pt x="3766" y="2489"/>
                </a:lnTo>
                <a:lnTo>
                  <a:pt x="3741" y="2545"/>
                </a:lnTo>
                <a:lnTo>
                  <a:pt x="3708" y="2597"/>
                </a:lnTo>
                <a:lnTo>
                  <a:pt x="3669" y="2646"/>
                </a:lnTo>
                <a:lnTo>
                  <a:pt x="3623" y="2686"/>
                </a:lnTo>
                <a:lnTo>
                  <a:pt x="3565" y="2725"/>
                </a:lnTo>
                <a:lnTo>
                  <a:pt x="3499" y="2758"/>
                </a:lnTo>
                <a:lnTo>
                  <a:pt x="3425" y="2783"/>
                </a:lnTo>
                <a:lnTo>
                  <a:pt x="3344" y="2803"/>
                </a:lnTo>
                <a:lnTo>
                  <a:pt x="3254" y="2814"/>
                </a:lnTo>
                <a:lnTo>
                  <a:pt x="3254" y="3113"/>
                </a:lnTo>
                <a:lnTo>
                  <a:pt x="3018" y="3113"/>
                </a:lnTo>
                <a:lnTo>
                  <a:pt x="3018" y="2813"/>
                </a:lnTo>
                <a:lnTo>
                  <a:pt x="2930" y="2799"/>
                </a:lnTo>
                <a:lnTo>
                  <a:pt x="2851" y="2780"/>
                </a:lnTo>
                <a:lnTo>
                  <a:pt x="2775" y="2750"/>
                </a:lnTo>
                <a:lnTo>
                  <a:pt x="2705" y="2717"/>
                </a:lnTo>
                <a:lnTo>
                  <a:pt x="2641" y="2675"/>
                </a:lnTo>
                <a:lnTo>
                  <a:pt x="2579" y="2622"/>
                </a:lnTo>
                <a:lnTo>
                  <a:pt x="2521" y="2562"/>
                </a:lnTo>
                <a:lnTo>
                  <a:pt x="2463" y="2492"/>
                </a:lnTo>
                <a:lnTo>
                  <a:pt x="2719" y="2273"/>
                </a:lnTo>
                <a:lnTo>
                  <a:pt x="2758" y="2331"/>
                </a:lnTo>
                <a:lnTo>
                  <a:pt x="2799" y="2380"/>
                </a:lnTo>
                <a:lnTo>
                  <a:pt x="2843" y="2423"/>
                </a:lnTo>
                <a:lnTo>
                  <a:pt x="2896" y="2459"/>
                </a:lnTo>
                <a:lnTo>
                  <a:pt x="2952" y="2489"/>
                </a:lnTo>
                <a:lnTo>
                  <a:pt x="3018" y="2510"/>
                </a:lnTo>
                <a:lnTo>
                  <a:pt x="3018" y="2023"/>
                </a:lnTo>
                <a:lnTo>
                  <a:pt x="2903" y="1974"/>
                </a:lnTo>
                <a:lnTo>
                  <a:pt x="2804" y="1926"/>
                </a:lnTo>
                <a:lnTo>
                  <a:pt x="2719" y="1879"/>
                </a:lnTo>
                <a:lnTo>
                  <a:pt x="2649" y="1831"/>
                </a:lnTo>
                <a:lnTo>
                  <a:pt x="2601" y="1788"/>
                </a:lnTo>
                <a:lnTo>
                  <a:pt x="2562" y="1738"/>
                </a:lnTo>
                <a:lnTo>
                  <a:pt x="2531" y="1684"/>
                </a:lnTo>
                <a:lnTo>
                  <a:pt x="2510" y="1623"/>
                </a:lnTo>
                <a:lnTo>
                  <a:pt x="2496" y="1557"/>
                </a:lnTo>
                <a:lnTo>
                  <a:pt x="2490" y="1486"/>
                </a:lnTo>
                <a:lnTo>
                  <a:pt x="2496" y="1414"/>
                </a:lnTo>
                <a:lnTo>
                  <a:pt x="2512" y="1348"/>
                </a:lnTo>
                <a:lnTo>
                  <a:pt x="2537" y="1288"/>
                </a:lnTo>
                <a:lnTo>
                  <a:pt x="2570" y="1232"/>
                </a:lnTo>
                <a:lnTo>
                  <a:pt x="2610" y="1183"/>
                </a:lnTo>
                <a:lnTo>
                  <a:pt x="2655" y="1138"/>
                </a:lnTo>
                <a:lnTo>
                  <a:pt x="2707" y="1100"/>
                </a:lnTo>
                <a:lnTo>
                  <a:pt x="2764" y="1067"/>
                </a:lnTo>
                <a:lnTo>
                  <a:pt x="2824" y="1039"/>
                </a:lnTo>
                <a:lnTo>
                  <a:pt x="2921" y="1008"/>
                </a:lnTo>
                <a:lnTo>
                  <a:pt x="3018" y="989"/>
                </a:lnTo>
                <a:lnTo>
                  <a:pt x="3018" y="809"/>
                </a:lnTo>
                <a:close/>
                <a:moveTo>
                  <a:pt x="1290" y="390"/>
                </a:moveTo>
                <a:lnTo>
                  <a:pt x="1266" y="492"/>
                </a:lnTo>
                <a:lnTo>
                  <a:pt x="1233" y="593"/>
                </a:lnTo>
                <a:lnTo>
                  <a:pt x="1191" y="688"/>
                </a:lnTo>
                <a:lnTo>
                  <a:pt x="1140" y="779"/>
                </a:lnTo>
                <a:lnTo>
                  <a:pt x="1082" y="865"/>
                </a:lnTo>
                <a:lnTo>
                  <a:pt x="1016" y="944"/>
                </a:lnTo>
                <a:lnTo>
                  <a:pt x="944" y="1018"/>
                </a:lnTo>
                <a:lnTo>
                  <a:pt x="865" y="1084"/>
                </a:lnTo>
                <a:lnTo>
                  <a:pt x="780" y="1142"/>
                </a:lnTo>
                <a:lnTo>
                  <a:pt x="688" y="1193"/>
                </a:lnTo>
                <a:lnTo>
                  <a:pt x="593" y="1235"/>
                </a:lnTo>
                <a:lnTo>
                  <a:pt x="493" y="1268"/>
                </a:lnTo>
                <a:lnTo>
                  <a:pt x="390" y="1292"/>
                </a:lnTo>
                <a:lnTo>
                  <a:pt x="390" y="2512"/>
                </a:lnTo>
                <a:lnTo>
                  <a:pt x="500" y="2537"/>
                </a:lnTo>
                <a:lnTo>
                  <a:pt x="607" y="2574"/>
                </a:lnTo>
                <a:lnTo>
                  <a:pt x="708" y="2620"/>
                </a:lnTo>
                <a:lnTo>
                  <a:pt x="803" y="2675"/>
                </a:lnTo>
                <a:lnTo>
                  <a:pt x="892" y="2741"/>
                </a:lnTo>
                <a:lnTo>
                  <a:pt x="976" y="2814"/>
                </a:lnTo>
                <a:lnTo>
                  <a:pt x="1049" y="2894"/>
                </a:lnTo>
                <a:lnTo>
                  <a:pt x="1115" y="2983"/>
                </a:lnTo>
                <a:lnTo>
                  <a:pt x="1173" y="3076"/>
                </a:lnTo>
                <a:lnTo>
                  <a:pt x="1220" y="3177"/>
                </a:lnTo>
                <a:lnTo>
                  <a:pt x="1259" y="3282"/>
                </a:lnTo>
                <a:lnTo>
                  <a:pt x="1286" y="3393"/>
                </a:lnTo>
                <a:lnTo>
                  <a:pt x="5110" y="3393"/>
                </a:lnTo>
                <a:lnTo>
                  <a:pt x="5137" y="3282"/>
                </a:lnTo>
                <a:lnTo>
                  <a:pt x="5176" y="3177"/>
                </a:lnTo>
                <a:lnTo>
                  <a:pt x="5223" y="3076"/>
                </a:lnTo>
                <a:lnTo>
                  <a:pt x="5281" y="2983"/>
                </a:lnTo>
                <a:lnTo>
                  <a:pt x="5347" y="2894"/>
                </a:lnTo>
                <a:lnTo>
                  <a:pt x="5423" y="2814"/>
                </a:lnTo>
                <a:lnTo>
                  <a:pt x="5504" y="2741"/>
                </a:lnTo>
                <a:lnTo>
                  <a:pt x="5593" y="2675"/>
                </a:lnTo>
                <a:lnTo>
                  <a:pt x="5688" y="2620"/>
                </a:lnTo>
                <a:lnTo>
                  <a:pt x="5789" y="2574"/>
                </a:lnTo>
                <a:lnTo>
                  <a:pt x="5896" y="2537"/>
                </a:lnTo>
                <a:lnTo>
                  <a:pt x="6006" y="2512"/>
                </a:lnTo>
                <a:lnTo>
                  <a:pt x="6006" y="1292"/>
                </a:lnTo>
                <a:lnTo>
                  <a:pt x="5904" y="1268"/>
                </a:lnTo>
                <a:lnTo>
                  <a:pt x="5803" y="1235"/>
                </a:lnTo>
                <a:lnTo>
                  <a:pt x="5708" y="1193"/>
                </a:lnTo>
                <a:lnTo>
                  <a:pt x="5616" y="1142"/>
                </a:lnTo>
                <a:lnTo>
                  <a:pt x="5531" y="1084"/>
                </a:lnTo>
                <a:lnTo>
                  <a:pt x="5452" y="1018"/>
                </a:lnTo>
                <a:lnTo>
                  <a:pt x="5380" y="944"/>
                </a:lnTo>
                <a:lnTo>
                  <a:pt x="5314" y="865"/>
                </a:lnTo>
                <a:lnTo>
                  <a:pt x="5256" y="779"/>
                </a:lnTo>
                <a:lnTo>
                  <a:pt x="5205" y="688"/>
                </a:lnTo>
                <a:lnTo>
                  <a:pt x="5163" y="593"/>
                </a:lnTo>
                <a:lnTo>
                  <a:pt x="5130" y="492"/>
                </a:lnTo>
                <a:lnTo>
                  <a:pt x="5106" y="390"/>
                </a:lnTo>
                <a:lnTo>
                  <a:pt x="1290" y="390"/>
                </a:lnTo>
                <a:close/>
                <a:moveTo>
                  <a:pt x="194" y="0"/>
                </a:moveTo>
                <a:lnTo>
                  <a:pt x="6202" y="0"/>
                </a:lnTo>
                <a:lnTo>
                  <a:pt x="6247" y="4"/>
                </a:lnTo>
                <a:lnTo>
                  <a:pt x="6288" y="19"/>
                </a:lnTo>
                <a:lnTo>
                  <a:pt x="6322" y="42"/>
                </a:lnTo>
                <a:lnTo>
                  <a:pt x="6353" y="71"/>
                </a:lnTo>
                <a:lnTo>
                  <a:pt x="6377" y="108"/>
                </a:lnTo>
                <a:lnTo>
                  <a:pt x="6390" y="149"/>
                </a:lnTo>
                <a:lnTo>
                  <a:pt x="6396" y="194"/>
                </a:lnTo>
                <a:lnTo>
                  <a:pt x="6396" y="3589"/>
                </a:lnTo>
                <a:lnTo>
                  <a:pt x="6390" y="3633"/>
                </a:lnTo>
                <a:lnTo>
                  <a:pt x="6377" y="3674"/>
                </a:lnTo>
                <a:lnTo>
                  <a:pt x="6353" y="3709"/>
                </a:lnTo>
                <a:lnTo>
                  <a:pt x="6322" y="3740"/>
                </a:lnTo>
                <a:lnTo>
                  <a:pt x="6288" y="3763"/>
                </a:lnTo>
                <a:lnTo>
                  <a:pt x="6247" y="3777"/>
                </a:lnTo>
                <a:lnTo>
                  <a:pt x="6202" y="3783"/>
                </a:lnTo>
                <a:lnTo>
                  <a:pt x="194" y="3783"/>
                </a:lnTo>
                <a:lnTo>
                  <a:pt x="149" y="3777"/>
                </a:lnTo>
                <a:lnTo>
                  <a:pt x="109" y="3763"/>
                </a:lnTo>
                <a:lnTo>
                  <a:pt x="74" y="3740"/>
                </a:lnTo>
                <a:lnTo>
                  <a:pt x="43" y="3709"/>
                </a:lnTo>
                <a:lnTo>
                  <a:pt x="19" y="3674"/>
                </a:lnTo>
                <a:lnTo>
                  <a:pt x="6" y="3633"/>
                </a:lnTo>
                <a:lnTo>
                  <a:pt x="0" y="3589"/>
                </a:lnTo>
                <a:lnTo>
                  <a:pt x="0" y="194"/>
                </a:lnTo>
                <a:lnTo>
                  <a:pt x="6" y="149"/>
                </a:lnTo>
                <a:lnTo>
                  <a:pt x="19" y="108"/>
                </a:lnTo>
                <a:lnTo>
                  <a:pt x="43" y="71"/>
                </a:lnTo>
                <a:lnTo>
                  <a:pt x="74" y="42"/>
                </a:lnTo>
                <a:lnTo>
                  <a:pt x="109" y="19"/>
                </a:lnTo>
                <a:lnTo>
                  <a:pt x="149" y="4"/>
                </a:lnTo>
                <a:lnTo>
                  <a:pt x="194" y="0"/>
                </a:lnTo>
                <a:close/>
              </a:path>
            </a:pathLst>
          </a:custGeom>
          <a:solidFill>
            <a:schemeClr val="accent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8" name="Freeform 137">
            <a:extLst>
              <a:ext uri="{FF2B5EF4-FFF2-40B4-BE49-F238E27FC236}">
                <a16:creationId xmlns:a16="http://schemas.microsoft.com/office/drawing/2014/main" id="{8B7A30D1-CF47-415B-9715-788D0510D61E}"/>
              </a:ext>
            </a:extLst>
          </p:cNvPr>
          <p:cNvSpPr>
            <a:spLocks noChangeAspect="1" noEditPoints="1"/>
          </p:cNvSpPr>
          <p:nvPr/>
        </p:nvSpPr>
        <p:spPr bwMode="auto">
          <a:xfrm>
            <a:off x="3446253" y="2024717"/>
            <a:ext cx="507364" cy="507364"/>
          </a:xfrm>
          <a:custGeom>
            <a:avLst/>
            <a:gdLst>
              <a:gd name="T0" fmla="*/ 1164 w 3406"/>
              <a:gd name="T1" fmla="*/ 559 h 3406"/>
              <a:gd name="T2" fmla="*/ 920 w 3406"/>
              <a:gd name="T3" fmla="*/ 665 h 3406"/>
              <a:gd name="T4" fmla="*/ 704 w 3406"/>
              <a:gd name="T5" fmla="*/ 815 h 3406"/>
              <a:gd name="T6" fmla="*/ 523 w 3406"/>
              <a:gd name="T7" fmla="*/ 1004 h 3406"/>
              <a:gd name="T8" fmla="*/ 379 w 3406"/>
              <a:gd name="T9" fmla="*/ 1225 h 3406"/>
              <a:gd name="T10" fmla="*/ 282 w 3406"/>
              <a:gd name="T11" fmla="*/ 1473 h 3406"/>
              <a:gd name="T12" fmla="*/ 235 w 3406"/>
              <a:gd name="T13" fmla="*/ 1741 h 3406"/>
              <a:gd name="T14" fmla="*/ 244 w 3406"/>
              <a:gd name="T15" fmla="*/ 2016 h 3406"/>
              <a:gd name="T16" fmla="*/ 306 w 3406"/>
              <a:gd name="T17" fmla="*/ 2274 h 3406"/>
              <a:gd name="T18" fmla="*/ 415 w 3406"/>
              <a:gd name="T19" fmla="*/ 2511 h 3406"/>
              <a:gd name="T20" fmla="*/ 566 w 3406"/>
              <a:gd name="T21" fmla="*/ 2719 h 3406"/>
              <a:gd name="T22" fmla="*/ 753 w 3406"/>
              <a:gd name="T23" fmla="*/ 2895 h 3406"/>
              <a:gd name="T24" fmla="*/ 972 w 3406"/>
              <a:gd name="T25" fmla="*/ 3032 h 3406"/>
              <a:gd name="T26" fmla="*/ 1216 w 3406"/>
              <a:gd name="T27" fmla="*/ 3126 h 3406"/>
              <a:gd name="T28" fmla="*/ 1480 w 3406"/>
              <a:gd name="T29" fmla="*/ 3171 h 3406"/>
              <a:gd name="T30" fmla="*/ 1756 w 3406"/>
              <a:gd name="T31" fmla="*/ 3161 h 3406"/>
              <a:gd name="T32" fmla="*/ 2019 w 3406"/>
              <a:gd name="T33" fmla="*/ 3097 h 3406"/>
              <a:gd name="T34" fmla="*/ 2259 w 3406"/>
              <a:gd name="T35" fmla="*/ 2984 h 3406"/>
              <a:gd name="T36" fmla="*/ 2469 w 3406"/>
              <a:gd name="T37" fmla="*/ 2828 h 3406"/>
              <a:gd name="T38" fmla="*/ 2646 w 3406"/>
              <a:gd name="T39" fmla="*/ 2634 h 3406"/>
              <a:gd name="T40" fmla="*/ 2781 w 3406"/>
              <a:gd name="T41" fmla="*/ 2407 h 3406"/>
              <a:gd name="T42" fmla="*/ 2871 w 3406"/>
              <a:gd name="T43" fmla="*/ 2155 h 3406"/>
              <a:gd name="T44" fmla="*/ 1339 w 3406"/>
              <a:gd name="T45" fmla="*/ 516 h 3406"/>
              <a:gd name="T46" fmla="*/ 3143 w 3406"/>
              <a:gd name="T47" fmla="*/ 1835 h 3406"/>
              <a:gd name="T48" fmla="*/ 3115 w 3406"/>
              <a:gd name="T49" fmla="*/ 2127 h 3406"/>
              <a:gd name="T50" fmla="*/ 3036 w 3406"/>
              <a:gd name="T51" fmla="*/ 2403 h 3406"/>
              <a:gd name="T52" fmla="*/ 2911 w 3406"/>
              <a:gd name="T53" fmla="*/ 2654 h 3406"/>
              <a:gd name="T54" fmla="*/ 2746 w 3406"/>
              <a:gd name="T55" fmla="*/ 2878 h 3406"/>
              <a:gd name="T56" fmla="*/ 2544 w 3406"/>
              <a:gd name="T57" fmla="*/ 3069 h 3406"/>
              <a:gd name="T58" fmla="*/ 2309 w 3406"/>
              <a:gd name="T59" fmla="*/ 3222 h 3406"/>
              <a:gd name="T60" fmla="*/ 2050 w 3406"/>
              <a:gd name="T61" fmla="*/ 3332 h 3406"/>
              <a:gd name="T62" fmla="*/ 1768 w 3406"/>
              <a:gd name="T63" fmla="*/ 3394 h 3406"/>
              <a:gd name="T64" fmla="*/ 1472 w 3406"/>
              <a:gd name="T65" fmla="*/ 3403 h 3406"/>
              <a:gd name="T66" fmla="*/ 1185 w 3406"/>
              <a:gd name="T67" fmla="*/ 3358 h 3406"/>
              <a:gd name="T68" fmla="*/ 916 w 3406"/>
              <a:gd name="T69" fmla="*/ 3263 h 3406"/>
              <a:gd name="T70" fmla="*/ 673 w 3406"/>
              <a:gd name="T71" fmla="*/ 3124 h 3406"/>
              <a:gd name="T72" fmla="*/ 461 w 3406"/>
              <a:gd name="T73" fmla="*/ 2945 h 3406"/>
              <a:gd name="T74" fmla="*/ 282 w 3406"/>
              <a:gd name="T75" fmla="*/ 2733 h 3406"/>
              <a:gd name="T76" fmla="*/ 143 w 3406"/>
              <a:gd name="T77" fmla="*/ 2490 h 3406"/>
              <a:gd name="T78" fmla="*/ 48 w 3406"/>
              <a:gd name="T79" fmla="*/ 2221 h 3406"/>
              <a:gd name="T80" fmla="*/ 3 w 3406"/>
              <a:gd name="T81" fmla="*/ 1934 h 3406"/>
              <a:gd name="T82" fmla="*/ 12 w 3406"/>
              <a:gd name="T83" fmla="*/ 1638 h 3406"/>
              <a:gd name="T84" fmla="*/ 74 w 3406"/>
              <a:gd name="T85" fmla="*/ 1356 h 3406"/>
              <a:gd name="T86" fmla="*/ 184 w 3406"/>
              <a:gd name="T87" fmla="*/ 1097 h 3406"/>
              <a:gd name="T88" fmla="*/ 337 w 3406"/>
              <a:gd name="T89" fmla="*/ 862 h 3406"/>
              <a:gd name="T90" fmla="*/ 528 w 3406"/>
              <a:gd name="T91" fmla="*/ 660 h 3406"/>
              <a:gd name="T92" fmla="*/ 752 w 3406"/>
              <a:gd name="T93" fmla="*/ 495 h 3406"/>
              <a:gd name="T94" fmla="*/ 1003 w 3406"/>
              <a:gd name="T95" fmla="*/ 370 h 3406"/>
              <a:gd name="T96" fmla="*/ 1279 w 3406"/>
              <a:gd name="T97" fmla="*/ 291 h 3406"/>
              <a:gd name="T98" fmla="*/ 1571 w 3406"/>
              <a:gd name="T99" fmla="*/ 263 h 3406"/>
              <a:gd name="T100" fmla="*/ 2032 w 3406"/>
              <a:gd name="T101" fmla="*/ 12 h 3406"/>
              <a:gd name="T102" fmla="*/ 2313 w 3406"/>
              <a:gd name="T103" fmla="*/ 74 h 3406"/>
              <a:gd name="T104" fmla="*/ 2574 w 3406"/>
              <a:gd name="T105" fmla="*/ 184 h 3406"/>
              <a:gd name="T106" fmla="*/ 2807 w 3406"/>
              <a:gd name="T107" fmla="*/ 337 h 3406"/>
              <a:gd name="T108" fmla="*/ 3009 w 3406"/>
              <a:gd name="T109" fmla="*/ 528 h 3406"/>
              <a:gd name="T110" fmla="*/ 3176 w 3406"/>
              <a:gd name="T111" fmla="*/ 751 h 3406"/>
              <a:gd name="T112" fmla="*/ 3301 w 3406"/>
              <a:gd name="T113" fmla="*/ 1003 h 3406"/>
              <a:gd name="T114" fmla="*/ 3379 w 3406"/>
              <a:gd name="T115" fmla="*/ 1278 h 3406"/>
              <a:gd name="T116" fmla="*/ 3406 w 3406"/>
              <a:gd name="T117" fmla="*/ 1571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6" h="3406">
                <a:moveTo>
                  <a:pt x="1339" y="516"/>
                </a:moveTo>
                <a:lnTo>
                  <a:pt x="1251" y="535"/>
                </a:lnTo>
                <a:lnTo>
                  <a:pt x="1164" y="559"/>
                </a:lnTo>
                <a:lnTo>
                  <a:pt x="1080" y="589"/>
                </a:lnTo>
                <a:lnTo>
                  <a:pt x="999" y="625"/>
                </a:lnTo>
                <a:lnTo>
                  <a:pt x="920" y="665"/>
                </a:lnTo>
                <a:lnTo>
                  <a:pt x="845" y="711"/>
                </a:lnTo>
                <a:lnTo>
                  <a:pt x="772" y="760"/>
                </a:lnTo>
                <a:lnTo>
                  <a:pt x="704" y="815"/>
                </a:lnTo>
                <a:lnTo>
                  <a:pt x="639" y="874"/>
                </a:lnTo>
                <a:lnTo>
                  <a:pt x="578" y="937"/>
                </a:lnTo>
                <a:lnTo>
                  <a:pt x="523" y="1004"/>
                </a:lnTo>
                <a:lnTo>
                  <a:pt x="470" y="1074"/>
                </a:lnTo>
                <a:lnTo>
                  <a:pt x="422" y="1147"/>
                </a:lnTo>
                <a:lnTo>
                  <a:pt x="379" y="1225"/>
                </a:lnTo>
                <a:lnTo>
                  <a:pt x="342" y="1304"/>
                </a:lnTo>
                <a:lnTo>
                  <a:pt x="309" y="1387"/>
                </a:lnTo>
                <a:lnTo>
                  <a:pt x="282" y="1473"/>
                </a:lnTo>
                <a:lnTo>
                  <a:pt x="260" y="1561"/>
                </a:lnTo>
                <a:lnTo>
                  <a:pt x="245" y="1650"/>
                </a:lnTo>
                <a:lnTo>
                  <a:pt x="235" y="1741"/>
                </a:lnTo>
                <a:lnTo>
                  <a:pt x="232" y="1835"/>
                </a:lnTo>
                <a:lnTo>
                  <a:pt x="235" y="1926"/>
                </a:lnTo>
                <a:lnTo>
                  <a:pt x="244" y="2016"/>
                </a:lnTo>
                <a:lnTo>
                  <a:pt x="259" y="2105"/>
                </a:lnTo>
                <a:lnTo>
                  <a:pt x="280" y="2190"/>
                </a:lnTo>
                <a:lnTo>
                  <a:pt x="306" y="2274"/>
                </a:lnTo>
                <a:lnTo>
                  <a:pt x="338" y="2356"/>
                </a:lnTo>
                <a:lnTo>
                  <a:pt x="374" y="2434"/>
                </a:lnTo>
                <a:lnTo>
                  <a:pt x="415" y="2511"/>
                </a:lnTo>
                <a:lnTo>
                  <a:pt x="461" y="2583"/>
                </a:lnTo>
                <a:lnTo>
                  <a:pt x="511" y="2653"/>
                </a:lnTo>
                <a:lnTo>
                  <a:pt x="566" y="2719"/>
                </a:lnTo>
                <a:lnTo>
                  <a:pt x="625" y="2781"/>
                </a:lnTo>
                <a:lnTo>
                  <a:pt x="687" y="2840"/>
                </a:lnTo>
                <a:lnTo>
                  <a:pt x="753" y="2895"/>
                </a:lnTo>
                <a:lnTo>
                  <a:pt x="823" y="2945"/>
                </a:lnTo>
                <a:lnTo>
                  <a:pt x="895" y="2991"/>
                </a:lnTo>
                <a:lnTo>
                  <a:pt x="972" y="3032"/>
                </a:lnTo>
                <a:lnTo>
                  <a:pt x="1050" y="3068"/>
                </a:lnTo>
                <a:lnTo>
                  <a:pt x="1132" y="3100"/>
                </a:lnTo>
                <a:lnTo>
                  <a:pt x="1216" y="3126"/>
                </a:lnTo>
                <a:lnTo>
                  <a:pt x="1301" y="3147"/>
                </a:lnTo>
                <a:lnTo>
                  <a:pt x="1390" y="3162"/>
                </a:lnTo>
                <a:lnTo>
                  <a:pt x="1480" y="3171"/>
                </a:lnTo>
                <a:lnTo>
                  <a:pt x="1571" y="3174"/>
                </a:lnTo>
                <a:lnTo>
                  <a:pt x="1665" y="3171"/>
                </a:lnTo>
                <a:lnTo>
                  <a:pt x="1756" y="3161"/>
                </a:lnTo>
                <a:lnTo>
                  <a:pt x="1845" y="3146"/>
                </a:lnTo>
                <a:lnTo>
                  <a:pt x="1933" y="3124"/>
                </a:lnTo>
                <a:lnTo>
                  <a:pt x="2019" y="3097"/>
                </a:lnTo>
                <a:lnTo>
                  <a:pt x="2102" y="3064"/>
                </a:lnTo>
                <a:lnTo>
                  <a:pt x="2181" y="3027"/>
                </a:lnTo>
                <a:lnTo>
                  <a:pt x="2259" y="2984"/>
                </a:lnTo>
                <a:lnTo>
                  <a:pt x="2332" y="2936"/>
                </a:lnTo>
                <a:lnTo>
                  <a:pt x="2402" y="2883"/>
                </a:lnTo>
                <a:lnTo>
                  <a:pt x="2469" y="2828"/>
                </a:lnTo>
                <a:lnTo>
                  <a:pt x="2532" y="2767"/>
                </a:lnTo>
                <a:lnTo>
                  <a:pt x="2591" y="2702"/>
                </a:lnTo>
                <a:lnTo>
                  <a:pt x="2646" y="2634"/>
                </a:lnTo>
                <a:lnTo>
                  <a:pt x="2695" y="2561"/>
                </a:lnTo>
                <a:lnTo>
                  <a:pt x="2741" y="2486"/>
                </a:lnTo>
                <a:lnTo>
                  <a:pt x="2781" y="2407"/>
                </a:lnTo>
                <a:lnTo>
                  <a:pt x="2817" y="2326"/>
                </a:lnTo>
                <a:lnTo>
                  <a:pt x="2847" y="2242"/>
                </a:lnTo>
                <a:lnTo>
                  <a:pt x="2871" y="2155"/>
                </a:lnTo>
                <a:lnTo>
                  <a:pt x="2890" y="2067"/>
                </a:lnTo>
                <a:lnTo>
                  <a:pt x="1339" y="2067"/>
                </a:lnTo>
                <a:lnTo>
                  <a:pt x="1339" y="516"/>
                </a:lnTo>
                <a:close/>
                <a:moveTo>
                  <a:pt x="1571" y="263"/>
                </a:moveTo>
                <a:lnTo>
                  <a:pt x="1571" y="1835"/>
                </a:lnTo>
                <a:lnTo>
                  <a:pt x="3143" y="1835"/>
                </a:lnTo>
                <a:lnTo>
                  <a:pt x="3139" y="1934"/>
                </a:lnTo>
                <a:lnTo>
                  <a:pt x="3130" y="2032"/>
                </a:lnTo>
                <a:lnTo>
                  <a:pt x="3115" y="2127"/>
                </a:lnTo>
                <a:lnTo>
                  <a:pt x="3094" y="2221"/>
                </a:lnTo>
                <a:lnTo>
                  <a:pt x="3068" y="2313"/>
                </a:lnTo>
                <a:lnTo>
                  <a:pt x="3036" y="2403"/>
                </a:lnTo>
                <a:lnTo>
                  <a:pt x="3000" y="2490"/>
                </a:lnTo>
                <a:lnTo>
                  <a:pt x="2958" y="2574"/>
                </a:lnTo>
                <a:lnTo>
                  <a:pt x="2911" y="2654"/>
                </a:lnTo>
                <a:lnTo>
                  <a:pt x="2861" y="2733"/>
                </a:lnTo>
                <a:lnTo>
                  <a:pt x="2805" y="2807"/>
                </a:lnTo>
                <a:lnTo>
                  <a:pt x="2746" y="2878"/>
                </a:lnTo>
                <a:lnTo>
                  <a:pt x="2682" y="2945"/>
                </a:lnTo>
                <a:lnTo>
                  <a:pt x="2615" y="3009"/>
                </a:lnTo>
                <a:lnTo>
                  <a:pt x="2544" y="3069"/>
                </a:lnTo>
                <a:lnTo>
                  <a:pt x="2468" y="3124"/>
                </a:lnTo>
                <a:lnTo>
                  <a:pt x="2391" y="3176"/>
                </a:lnTo>
                <a:lnTo>
                  <a:pt x="2309" y="3222"/>
                </a:lnTo>
                <a:lnTo>
                  <a:pt x="2226" y="3263"/>
                </a:lnTo>
                <a:lnTo>
                  <a:pt x="2139" y="3301"/>
                </a:lnTo>
                <a:lnTo>
                  <a:pt x="2050" y="3332"/>
                </a:lnTo>
                <a:lnTo>
                  <a:pt x="1958" y="3358"/>
                </a:lnTo>
                <a:lnTo>
                  <a:pt x="1864" y="3379"/>
                </a:lnTo>
                <a:lnTo>
                  <a:pt x="1768" y="3394"/>
                </a:lnTo>
                <a:lnTo>
                  <a:pt x="1670" y="3403"/>
                </a:lnTo>
                <a:lnTo>
                  <a:pt x="1571" y="3406"/>
                </a:lnTo>
                <a:lnTo>
                  <a:pt x="1472" y="3403"/>
                </a:lnTo>
                <a:lnTo>
                  <a:pt x="1374" y="3394"/>
                </a:lnTo>
                <a:lnTo>
                  <a:pt x="1279" y="3379"/>
                </a:lnTo>
                <a:lnTo>
                  <a:pt x="1185" y="3358"/>
                </a:lnTo>
                <a:lnTo>
                  <a:pt x="1093" y="3332"/>
                </a:lnTo>
                <a:lnTo>
                  <a:pt x="1003" y="3301"/>
                </a:lnTo>
                <a:lnTo>
                  <a:pt x="916" y="3263"/>
                </a:lnTo>
                <a:lnTo>
                  <a:pt x="832" y="3222"/>
                </a:lnTo>
                <a:lnTo>
                  <a:pt x="752" y="3176"/>
                </a:lnTo>
                <a:lnTo>
                  <a:pt x="673" y="3124"/>
                </a:lnTo>
                <a:lnTo>
                  <a:pt x="599" y="3069"/>
                </a:lnTo>
                <a:lnTo>
                  <a:pt x="528" y="3009"/>
                </a:lnTo>
                <a:lnTo>
                  <a:pt x="461" y="2945"/>
                </a:lnTo>
                <a:lnTo>
                  <a:pt x="397" y="2878"/>
                </a:lnTo>
                <a:lnTo>
                  <a:pt x="337" y="2807"/>
                </a:lnTo>
                <a:lnTo>
                  <a:pt x="282" y="2733"/>
                </a:lnTo>
                <a:lnTo>
                  <a:pt x="230" y="2654"/>
                </a:lnTo>
                <a:lnTo>
                  <a:pt x="184" y="2574"/>
                </a:lnTo>
                <a:lnTo>
                  <a:pt x="143" y="2490"/>
                </a:lnTo>
                <a:lnTo>
                  <a:pt x="105" y="2403"/>
                </a:lnTo>
                <a:lnTo>
                  <a:pt x="74" y="2313"/>
                </a:lnTo>
                <a:lnTo>
                  <a:pt x="48" y="2221"/>
                </a:lnTo>
                <a:lnTo>
                  <a:pt x="27" y="2127"/>
                </a:lnTo>
                <a:lnTo>
                  <a:pt x="12" y="2032"/>
                </a:lnTo>
                <a:lnTo>
                  <a:pt x="3" y="1934"/>
                </a:lnTo>
                <a:lnTo>
                  <a:pt x="0" y="1835"/>
                </a:lnTo>
                <a:lnTo>
                  <a:pt x="3" y="1736"/>
                </a:lnTo>
                <a:lnTo>
                  <a:pt x="12" y="1638"/>
                </a:lnTo>
                <a:lnTo>
                  <a:pt x="27" y="1542"/>
                </a:lnTo>
                <a:lnTo>
                  <a:pt x="48" y="1448"/>
                </a:lnTo>
                <a:lnTo>
                  <a:pt x="74" y="1356"/>
                </a:lnTo>
                <a:lnTo>
                  <a:pt x="105" y="1267"/>
                </a:lnTo>
                <a:lnTo>
                  <a:pt x="143" y="1180"/>
                </a:lnTo>
                <a:lnTo>
                  <a:pt x="184" y="1097"/>
                </a:lnTo>
                <a:lnTo>
                  <a:pt x="230" y="1015"/>
                </a:lnTo>
                <a:lnTo>
                  <a:pt x="282" y="938"/>
                </a:lnTo>
                <a:lnTo>
                  <a:pt x="337" y="862"/>
                </a:lnTo>
                <a:lnTo>
                  <a:pt x="397" y="791"/>
                </a:lnTo>
                <a:lnTo>
                  <a:pt x="461" y="724"/>
                </a:lnTo>
                <a:lnTo>
                  <a:pt x="528" y="660"/>
                </a:lnTo>
                <a:lnTo>
                  <a:pt x="599" y="601"/>
                </a:lnTo>
                <a:lnTo>
                  <a:pt x="673" y="545"/>
                </a:lnTo>
                <a:lnTo>
                  <a:pt x="752" y="495"/>
                </a:lnTo>
                <a:lnTo>
                  <a:pt x="832" y="448"/>
                </a:lnTo>
                <a:lnTo>
                  <a:pt x="916" y="406"/>
                </a:lnTo>
                <a:lnTo>
                  <a:pt x="1003" y="370"/>
                </a:lnTo>
                <a:lnTo>
                  <a:pt x="1093" y="338"/>
                </a:lnTo>
                <a:lnTo>
                  <a:pt x="1185" y="312"/>
                </a:lnTo>
                <a:lnTo>
                  <a:pt x="1279" y="291"/>
                </a:lnTo>
                <a:lnTo>
                  <a:pt x="1374" y="276"/>
                </a:lnTo>
                <a:lnTo>
                  <a:pt x="1472" y="267"/>
                </a:lnTo>
                <a:lnTo>
                  <a:pt x="1571" y="263"/>
                </a:lnTo>
                <a:close/>
                <a:moveTo>
                  <a:pt x="1835" y="0"/>
                </a:moveTo>
                <a:lnTo>
                  <a:pt x="1934" y="3"/>
                </a:lnTo>
                <a:lnTo>
                  <a:pt x="2032" y="12"/>
                </a:lnTo>
                <a:lnTo>
                  <a:pt x="2128" y="27"/>
                </a:lnTo>
                <a:lnTo>
                  <a:pt x="2221" y="48"/>
                </a:lnTo>
                <a:lnTo>
                  <a:pt x="2313" y="74"/>
                </a:lnTo>
                <a:lnTo>
                  <a:pt x="2403" y="105"/>
                </a:lnTo>
                <a:lnTo>
                  <a:pt x="2490" y="143"/>
                </a:lnTo>
                <a:lnTo>
                  <a:pt x="2574" y="184"/>
                </a:lnTo>
                <a:lnTo>
                  <a:pt x="2655" y="230"/>
                </a:lnTo>
                <a:lnTo>
                  <a:pt x="2733" y="281"/>
                </a:lnTo>
                <a:lnTo>
                  <a:pt x="2807" y="337"/>
                </a:lnTo>
                <a:lnTo>
                  <a:pt x="2878" y="397"/>
                </a:lnTo>
                <a:lnTo>
                  <a:pt x="2946" y="460"/>
                </a:lnTo>
                <a:lnTo>
                  <a:pt x="3009" y="528"/>
                </a:lnTo>
                <a:lnTo>
                  <a:pt x="3069" y="599"/>
                </a:lnTo>
                <a:lnTo>
                  <a:pt x="3125" y="673"/>
                </a:lnTo>
                <a:lnTo>
                  <a:pt x="3176" y="751"/>
                </a:lnTo>
                <a:lnTo>
                  <a:pt x="3222" y="832"/>
                </a:lnTo>
                <a:lnTo>
                  <a:pt x="3263" y="916"/>
                </a:lnTo>
                <a:lnTo>
                  <a:pt x="3301" y="1003"/>
                </a:lnTo>
                <a:lnTo>
                  <a:pt x="3332" y="1093"/>
                </a:lnTo>
                <a:lnTo>
                  <a:pt x="3358" y="1185"/>
                </a:lnTo>
                <a:lnTo>
                  <a:pt x="3379" y="1278"/>
                </a:lnTo>
                <a:lnTo>
                  <a:pt x="3394" y="1374"/>
                </a:lnTo>
                <a:lnTo>
                  <a:pt x="3403" y="1472"/>
                </a:lnTo>
                <a:lnTo>
                  <a:pt x="3406" y="1571"/>
                </a:lnTo>
                <a:lnTo>
                  <a:pt x="1835" y="1571"/>
                </a:lnTo>
                <a:lnTo>
                  <a:pt x="1835" y="0"/>
                </a:lnTo>
                <a:close/>
              </a:path>
            </a:pathLst>
          </a:custGeom>
          <a:solidFill>
            <a:schemeClr val="accent2"/>
          </a:solidFill>
          <a:ln w="0">
            <a:noFill/>
            <a:prstDash val="solid"/>
            <a:round/>
            <a:headEnd/>
            <a:tailEnd/>
          </a:ln>
        </p:spPr>
        <p:txBody>
          <a:bodyPr vert="horz" wrap="square" lIns="68750" tIns="34375" rIns="68750" bIns="34375" numCol="1" anchor="t" anchorCtr="0" compatLnSpc="1">
            <a:prstTxWarp prst="textNoShape">
              <a:avLst/>
            </a:prstTxWarp>
          </a:bodyPr>
          <a:lstStyle/>
          <a:p>
            <a:endParaRPr lang="en-US" sz="1353" dirty="0">
              <a:solidFill>
                <a:srgbClr val="000000"/>
              </a:solidFill>
            </a:endParaRPr>
          </a:p>
        </p:txBody>
      </p:sp>
      <p:sp>
        <p:nvSpPr>
          <p:cNvPr id="49" name="TextBox 48">
            <a:extLst>
              <a:ext uri="{FF2B5EF4-FFF2-40B4-BE49-F238E27FC236}">
                <a16:creationId xmlns:a16="http://schemas.microsoft.com/office/drawing/2014/main" id="{5EE7FDEB-0D37-4E3D-B3CB-75B84569DBA1}"/>
              </a:ext>
            </a:extLst>
          </p:cNvPr>
          <p:cNvSpPr txBox="1"/>
          <p:nvPr/>
        </p:nvSpPr>
        <p:spPr>
          <a:xfrm>
            <a:off x="609600" y="2601103"/>
            <a:ext cx="1244753" cy="362993"/>
          </a:xfrm>
          <a:prstGeom prst="rect">
            <a:avLst/>
          </a:prstGeom>
          <a:noFill/>
          <a:ln w="9525">
            <a:noFill/>
            <a:miter lim="800000"/>
            <a:headEnd/>
            <a:tailEnd/>
          </a:ln>
          <a:effectLst/>
        </p:spPr>
        <p:txBody>
          <a:bodyPr rtlCol="0" anchor="ctr"/>
          <a:lstStyle>
            <a:defPPr>
              <a:defRPr lang="en-US"/>
            </a:defPPr>
            <a:lvl1pPr algn="ctr">
              <a:defRPr sz="1600" b="1">
                <a:solidFill>
                  <a:prstClr val="black"/>
                </a:solidFill>
                <a:latin typeface="+mj-lt"/>
                <a:ea typeface="+mn-ea"/>
                <a:cs typeface="Calibri Light"/>
              </a:defRPr>
            </a:lvl1pPr>
          </a:lstStyle>
          <a:p>
            <a:r>
              <a:rPr lang="en-US" sz="1200" dirty="0">
                <a:solidFill>
                  <a:schemeClr val="tx1"/>
                </a:solidFill>
              </a:rPr>
              <a:t>OUTPUTS</a:t>
            </a:r>
          </a:p>
        </p:txBody>
      </p:sp>
      <p:sp>
        <p:nvSpPr>
          <p:cNvPr id="51" name="TextBox 50">
            <a:extLst>
              <a:ext uri="{FF2B5EF4-FFF2-40B4-BE49-F238E27FC236}">
                <a16:creationId xmlns:a16="http://schemas.microsoft.com/office/drawing/2014/main" id="{FA790001-48AF-4FFB-86D2-819A76DB177A}"/>
              </a:ext>
            </a:extLst>
          </p:cNvPr>
          <p:cNvSpPr txBox="1"/>
          <p:nvPr/>
        </p:nvSpPr>
        <p:spPr>
          <a:xfrm>
            <a:off x="3048000" y="2608807"/>
            <a:ext cx="1244753" cy="362993"/>
          </a:xfrm>
          <a:prstGeom prst="rect">
            <a:avLst/>
          </a:prstGeom>
          <a:noFill/>
          <a:ln w="9525">
            <a:noFill/>
            <a:miter lim="800000"/>
            <a:headEnd/>
            <a:tailEnd/>
          </a:ln>
          <a:effectLst/>
        </p:spPr>
        <p:txBody>
          <a:bodyPr rtlCol="0" anchor="ctr"/>
          <a:lstStyle>
            <a:defPPr>
              <a:defRPr lang="en-US"/>
            </a:defPPr>
            <a:lvl1pPr algn="ctr">
              <a:defRPr sz="1600" b="1">
                <a:solidFill>
                  <a:prstClr val="black"/>
                </a:solidFill>
                <a:latin typeface="+mj-lt"/>
                <a:ea typeface="+mn-ea"/>
                <a:cs typeface="Calibri Light"/>
              </a:defRPr>
            </a:lvl1pPr>
          </a:lstStyle>
          <a:p>
            <a:r>
              <a:rPr lang="en-US" sz="1200" dirty="0">
                <a:solidFill>
                  <a:schemeClr val="tx1"/>
                </a:solidFill>
              </a:rPr>
              <a:t>WIOA MEASURES</a:t>
            </a:r>
          </a:p>
        </p:txBody>
      </p:sp>
      <p:sp>
        <p:nvSpPr>
          <p:cNvPr id="52" name="TextBox 51">
            <a:extLst>
              <a:ext uri="{FF2B5EF4-FFF2-40B4-BE49-F238E27FC236}">
                <a16:creationId xmlns:a16="http://schemas.microsoft.com/office/drawing/2014/main" id="{B8C84533-B2F5-4B62-B6C4-DF585C52FD53}"/>
              </a:ext>
            </a:extLst>
          </p:cNvPr>
          <p:cNvSpPr txBox="1"/>
          <p:nvPr/>
        </p:nvSpPr>
        <p:spPr>
          <a:xfrm>
            <a:off x="7260502" y="2514600"/>
            <a:ext cx="1244753" cy="466208"/>
          </a:xfrm>
          <a:prstGeom prst="rect">
            <a:avLst/>
          </a:prstGeom>
          <a:noFill/>
          <a:ln w="9525">
            <a:noFill/>
            <a:miter lim="800000"/>
            <a:headEnd/>
            <a:tailEnd/>
          </a:ln>
          <a:effectLst/>
        </p:spPr>
        <p:txBody>
          <a:bodyPr rtlCol="0" anchor="ctr"/>
          <a:lstStyle>
            <a:defPPr>
              <a:defRPr lang="en-US"/>
            </a:defPPr>
            <a:lvl1pPr algn="ctr">
              <a:defRPr sz="1600" b="1">
                <a:solidFill>
                  <a:prstClr val="black"/>
                </a:solidFill>
                <a:latin typeface="+mj-lt"/>
                <a:ea typeface="+mn-ea"/>
                <a:cs typeface="Calibri Light"/>
              </a:defRPr>
            </a:lvl1pPr>
          </a:lstStyle>
          <a:p>
            <a:r>
              <a:rPr lang="en-US" sz="1200">
                <a:solidFill>
                  <a:schemeClr val="tx1"/>
                </a:solidFill>
              </a:rPr>
              <a:t>FIXED-RATE PERFORMANCE </a:t>
            </a:r>
            <a:r>
              <a:rPr lang="en-US" sz="1200" dirty="0">
                <a:solidFill>
                  <a:schemeClr val="tx1"/>
                </a:solidFill>
              </a:rPr>
              <a:t>PAYMENTS</a:t>
            </a:r>
          </a:p>
        </p:txBody>
      </p:sp>
      <p:sp>
        <p:nvSpPr>
          <p:cNvPr id="53" name="Freeform 302">
            <a:extLst>
              <a:ext uri="{FF2B5EF4-FFF2-40B4-BE49-F238E27FC236}">
                <a16:creationId xmlns:a16="http://schemas.microsoft.com/office/drawing/2014/main" id="{8ABF4907-E618-4796-8BCB-A497AE41458C}"/>
              </a:ext>
            </a:extLst>
          </p:cNvPr>
          <p:cNvSpPr>
            <a:spLocks noChangeAspect="1" noEditPoints="1"/>
          </p:cNvSpPr>
          <p:nvPr/>
        </p:nvSpPr>
        <p:spPr bwMode="auto">
          <a:xfrm>
            <a:off x="914400" y="4754880"/>
            <a:ext cx="657343" cy="554139"/>
          </a:xfrm>
          <a:custGeom>
            <a:avLst/>
            <a:gdLst>
              <a:gd name="T0" fmla="*/ 5863 w 6522"/>
              <a:gd name="T1" fmla="*/ 1280 h 5498"/>
              <a:gd name="T2" fmla="*/ 5871 w 6522"/>
              <a:gd name="T3" fmla="*/ 1300 h 5498"/>
              <a:gd name="T4" fmla="*/ 5875 w 6522"/>
              <a:gd name="T5" fmla="*/ 1970 h 5498"/>
              <a:gd name="T6" fmla="*/ 5857 w 6522"/>
              <a:gd name="T7" fmla="*/ 1980 h 5498"/>
              <a:gd name="T8" fmla="*/ 5837 w 6522"/>
              <a:gd name="T9" fmla="*/ 1974 h 5498"/>
              <a:gd name="T10" fmla="*/ 4474 w 6522"/>
              <a:gd name="T11" fmla="*/ 3088 h 5498"/>
              <a:gd name="T12" fmla="*/ 4480 w 6522"/>
              <a:gd name="T13" fmla="*/ 3223 h 5498"/>
              <a:gd name="T14" fmla="*/ 4399 w 6522"/>
              <a:gd name="T15" fmla="*/ 3373 h 5498"/>
              <a:gd name="T16" fmla="*/ 4248 w 6522"/>
              <a:gd name="T17" fmla="*/ 3454 h 5498"/>
              <a:gd name="T18" fmla="*/ 4084 w 6522"/>
              <a:gd name="T19" fmla="*/ 3440 h 5498"/>
              <a:gd name="T20" fmla="*/ 3962 w 6522"/>
              <a:gd name="T21" fmla="*/ 3351 h 5498"/>
              <a:gd name="T22" fmla="*/ 2976 w 6522"/>
              <a:gd name="T23" fmla="*/ 3256 h 5498"/>
              <a:gd name="T24" fmla="*/ 2836 w 6522"/>
              <a:gd name="T25" fmla="*/ 3326 h 5498"/>
              <a:gd name="T26" fmla="*/ 2665 w 6522"/>
              <a:gd name="T27" fmla="*/ 3308 h 5498"/>
              <a:gd name="T28" fmla="*/ 1640 w 6522"/>
              <a:gd name="T29" fmla="*/ 4101 h 5498"/>
              <a:gd name="T30" fmla="*/ 1534 w 6522"/>
              <a:gd name="T31" fmla="*/ 4230 h 5498"/>
              <a:gd name="T32" fmla="*/ 1367 w 6522"/>
              <a:gd name="T33" fmla="*/ 4281 h 5498"/>
              <a:gd name="T34" fmla="*/ 1203 w 6522"/>
              <a:gd name="T35" fmla="*/ 4230 h 5498"/>
              <a:gd name="T36" fmla="*/ 1094 w 6522"/>
              <a:gd name="T37" fmla="*/ 4099 h 5498"/>
              <a:gd name="T38" fmla="*/ 1078 w 6522"/>
              <a:gd name="T39" fmla="*/ 3925 h 5498"/>
              <a:gd name="T40" fmla="*/ 1158 w 6522"/>
              <a:gd name="T41" fmla="*/ 3775 h 5498"/>
              <a:gd name="T42" fmla="*/ 1308 w 6522"/>
              <a:gd name="T43" fmla="*/ 3694 h 5498"/>
              <a:gd name="T44" fmla="*/ 1470 w 6522"/>
              <a:gd name="T45" fmla="*/ 3708 h 5498"/>
              <a:gd name="T46" fmla="*/ 2485 w 6522"/>
              <a:gd name="T47" fmla="*/ 3053 h 5498"/>
              <a:gd name="T48" fmla="*/ 2507 w 6522"/>
              <a:gd name="T49" fmla="*/ 2918 h 5498"/>
              <a:gd name="T50" fmla="*/ 2616 w 6522"/>
              <a:gd name="T51" fmla="*/ 2788 h 5498"/>
              <a:gd name="T52" fmla="*/ 2780 w 6522"/>
              <a:gd name="T53" fmla="*/ 2738 h 5498"/>
              <a:gd name="T54" fmla="*/ 2929 w 6522"/>
              <a:gd name="T55" fmla="*/ 2778 h 5498"/>
              <a:gd name="T56" fmla="*/ 3033 w 6522"/>
              <a:gd name="T57" fmla="*/ 2881 h 5498"/>
              <a:gd name="T58" fmla="*/ 3964 w 6522"/>
              <a:gd name="T59" fmla="*/ 2972 h 5498"/>
              <a:gd name="T60" fmla="*/ 4086 w 6522"/>
              <a:gd name="T61" fmla="*/ 2884 h 5498"/>
              <a:gd name="T62" fmla="*/ 4227 w 6522"/>
              <a:gd name="T63" fmla="*/ 2871 h 5498"/>
              <a:gd name="T64" fmla="*/ 5329 w 6522"/>
              <a:gd name="T65" fmla="*/ 1555 h 5498"/>
              <a:gd name="T66" fmla="*/ 5177 w 6522"/>
              <a:gd name="T67" fmla="*/ 1424 h 5498"/>
              <a:gd name="T68" fmla="*/ 5178 w 6522"/>
              <a:gd name="T69" fmla="*/ 1405 h 5498"/>
              <a:gd name="T70" fmla="*/ 5194 w 6522"/>
              <a:gd name="T71" fmla="*/ 1393 h 5498"/>
              <a:gd name="T72" fmla="*/ 0 w 6522"/>
              <a:gd name="T73" fmla="*/ 0 h 5498"/>
              <a:gd name="T74" fmla="*/ 629 w 6522"/>
              <a:gd name="T75" fmla="*/ 807 h 5498"/>
              <a:gd name="T76" fmla="*/ 416 w 6522"/>
              <a:gd name="T77" fmla="*/ 2398 h 5498"/>
              <a:gd name="T78" fmla="*/ 416 w 6522"/>
              <a:gd name="T79" fmla="*/ 2695 h 5498"/>
              <a:gd name="T80" fmla="*/ 629 w 6522"/>
              <a:gd name="T81" fmla="*/ 4271 h 5498"/>
              <a:gd name="T82" fmla="*/ 1217 w 6522"/>
              <a:gd name="T83" fmla="*/ 5083 h 5498"/>
              <a:gd name="T84" fmla="*/ 1514 w 6522"/>
              <a:gd name="T85" fmla="*/ 5083 h 5498"/>
              <a:gd name="T86" fmla="*/ 2925 w 6522"/>
              <a:gd name="T87" fmla="*/ 4891 h 5498"/>
              <a:gd name="T88" fmla="*/ 4039 w 6522"/>
              <a:gd name="T89" fmla="*/ 4891 h 5498"/>
              <a:gd name="T90" fmla="*/ 5448 w 6522"/>
              <a:gd name="T91" fmla="*/ 5083 h 5498"/>
              <a:gd name="T92" fmla="*/ 5744 w 6522"/>
              <a:gd name="T93" fmla="*/ 5083 h 5498"/>
              <a:gd name="T94" fmla="*/ 208 w 6522"/>
              <a:gd name="T95" fmla="*/ 5498 h 5498"/>
              <a:gd name="T96" fmla="*/ 77 w 6522"/>
              <a:gd name="T97" fmla="*/ 5452 h 5498"/>
              <a:gd name="T98" fmla="*/ 6 w 6522"/>
              <a:gd name="T99" fmla="*/ 5338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22" h="5498">
                <a:moveTo>
                  <a:pt x="5847" y="1274"/>
                </a:moveTo>
                <a:lnTo>
                  <a:pt x="5855" y="1274"/>
                </a:lnTo>
                <a:lnTo>
                  <a:pt x="5863" y="1280"/>
                </a:lnTo>
                <a:lnTo>
                  <a:pt x="5867" y="1286"/>
                </a:lnTo>
                <a:lnTo>
                  <a:pt x="5871" y="1292"/>
                </a:lnTo>
                <a:lnTo>
                  <a:pt x="5871" y="1300"/>
                </a:lnTo>
                <a:lnTo>
                  <a:pt x="5879" y="1957"/>
                </a:lnTo>
                <a:lnTo>
                  <a:pt x="5879" y="1965"/>
                </a:lnTo>
                <a:lnTo>
                  <a:pt x="5875" y="1970"/>
                </a:lnTo>
                <a:lnTo>
                  <a:pt x="5869" y="1974"/>
                </a:lnTo>
                <a:lnTo>
                  <a:pt x="5863" y="1978"/>
                </a:lnTo>
                <a:lnTo>
                  <a:pt x="5857" y="1980"/>
                </a:lnTo>
                <a:lnTo>
                  <a:pt x="5851" y="1980"/>
                </a:lnTo>
                <a:lnTo>
                  <a:pt x="5843" y="1978"/>
                </a:lnTo>
                <a:lnTo>
                  <a:pt x="5837" y="1974"/>
                </a:lnTo>
                <a:lnTo>
                  <a:pt x="5693" y="1856"/>
                </a:lnTo>
                <a:lnTo>
                  <a:pt x="5626" y="1800"/>
                </a:lnTo>
                <a:lnTo>
                  <a:pt x="4474" y="3088"/>
                </a:lnTo>
                <a:lnTo>
                  <a:pt x="4482" y="3126"/>
                </a:lnTo>
                <a:lnTo>
                  <a:pt x="4486" y="3163"/>
                </a:lnTo>
                <a:lnTo>
                  <a:pt x="4480" y="3223"/>
                </a:lnTo>
                <a:lnTo>
                  <a:pt x="4462" y="3278"/>
                </a:lnTo>
                <a:lnTo>
                  <a:pt x="4434" y="3330"/>
                </a:lnTo>
                <a:lnTo>
                  <a:pt x="4399" y="3373"/>
                </a:lnTo>
                <a:lnTo>
                  <a:pt x="4355" y="3409"/>
                </a:lnTo>
                <a:lnTo>
                  <a:pt x="4304" y="3436"/>
                </a:lnTo>
                <a:lnTo>
                  <a:pt x="4248" y="3454"/>
                </a:lnTo>
                <a:lnTo>
                  <a:pt x="4189" y="3460"/>
                </a:lnTo>
                <a:lnTo>
                  <a:pt x="4136" y="3454"/>
                </a:lnTo>
                <a:lnTo>
                  <a:pt x="4084" y="3440"/>
                </a:lnTo>
                <a:lnTo>
                  <a:pt x="4039" y="3419"/>
                </a:lnTo>
                <a:lnTo>
                  <a:pt x="3997" y="3389"/>
                </a:lnTo>
                <a:lnTo>
                  <a:pt x="3962" y="3351"/>
                </a:lnTo>
                <a:lnTo>
                  <a:pt x="3932" y="3310"/>
                </a:lnTo>
                <a:lnTo>
                  <a:pt x="3012" y="3219"/>
                </a:lnTo>
                <a:lnTo>
                  <a:pt x="2976" y="3256"/>
                </a:lnTo>
                <a:lnTo>
                  <a:pt x="2935" y="3288"/>
                </a:lnTo>
                <a:lnTo>
                  <a:pt x="2887" y="3310"/>
                </a:lnTo>
                <a:lnTo>
                  <a:pt x="2836" y="3326"/>
                </a:lnTo>
                <a:lnTo>
                  <a:pt x="2780" y="3332"/>
                </a:lnTo>
                <a:lnTo>
                  <a:pt x="2721" y="3324"/>
                </a:lnTo>
                <a:lnTo>
                  <a:pt x="2665" y="3308"/>
                </a:lnTo>
                <a:lnTo>
                  <a:pt x="1664" y="3986"/>
                </a:lnTo>
                <a:lnTo>
                  <a:pt x="1658" y="4046"/>
                </a:lnTo>
                <a:lnTo>
                  <a:pt x="1640" y="4101"/>
                </a:lnTo>
                <a:lnTo>
                  <a:pt x="1613" y="4151"/>
                </a:lnTo>
                <a:lnTo>
                  <a:pt x="1577" y="4194"/>
                </a:lnTo>
                <a:lnTo>
                  <a:pt x="1534" y="4230"/>
                </a:lnTo>
                <a:lnTo>
                  <a:pt x="1484" y="4258"/>
                </a:lnTo>
                <a:lnTo>
                  <a:pt x="1427" y="4275"/>
                </a:lnTo>
                <a:lnTo>
                  <a:pt x="1367" y="4281"/>
                </a:lnTo>
                <a:lnTo>
                  <a:pt x="1308" y="4275"/>
                </a:lnTo>
                <a:lnTo>
                  <a:pt x="1253" y="4258"/>
                </a:lnTo>
                <a:lnTo>
                  <a:pt x="1203" y="4230"/>
                </a:lnTo>
                <a:lnTo>
                  <a:pt x="1158" y="4194"/>
                </a:lnTo>
                <a:lnTo>
                  <a:pt x="1122" y="4151"/>
                </a:lnTo>
                <a:lnTo>
                  <a:pt x="1094" y="4099"/>
                </a:lnTo>
                <a:lnTo>
                  <a:pt x="1078" y="4044"/>
                </a:lnTo>
                <a:lnTo>
                  <a:pt x="1071" y="3984"/>
                </a:lnTo>
                <a:lnTo>
                  <a:pt x="1078" y="3925"/>
                </a:lnTo>
                <a:lnTo>
                  <a:pt x="1094" y="3870"/>
                </a:lnTo>
                <a:lnTo>
                  <a:pt x="1122" y="3818"/>
                </a:lnTo>
                <a:lnTo>
                  <a:pt x="1158" y="3775"/>
                </a:lnTo>
                <a:lnTo>
                  <a:pt x="1203" y="3739"/>
                </a:lnTo>
                <a:lnTo>
                  <a:pt x="1253" y="3711"/>
                </a:lnTo>
                <a:lnTo>
                  <a:pt x="1308" y="3694"/>
                </a:lnTo>
                <a:lnTo>
                  <a:pt x="1367" y="3688"/>
                </a:lnTo>
                <a:lnTo>
                  <a:pt x="1421" y="3694"/>
                </a:lnTo>
                <a:lnTo>
                  <a:pt x="1470" y="3708"/>
                </a:lnTo>
                <a:lnTo>
                  <a:pt x="1516" y="3729"/>
                </a:lnTo>
                <a:lnTo>
                  <a:pt x="2487" y="3070"/>
                </a:lnTo>
                <a:lnTo>
                  <a:pt x="2485" y="3053"/>
                </a:lnTo>
                <a:lnTo>
                  <a:pt x="2485" y="3035"/>
                </a:lnTo>
                <a:lnTo>
                  <a:pt x="2491" y="2974"/>
                </a:lnTo>
                <a:lnTo>
                  <a:pt x="2507" y="2918"/>
                </a:lnTo>
                <a:lnTo>
                  <a:pt x="2535" y="2869"/>
                </a:lnTo>
                <a:lnTo>
                  <a:pt x="2570" y="2825"/>
                </a:lnTo>
                <a:lnTo>
                  <a:pt x="2616" y="2788"/>
                </a:lnTo>
                <a:lnTo>
                  <a:pt x="2665" y="2762"/>
                </a:lnTo>
                <a:lnTo>
                  <a:pt x="2721" y="2744"/>
                </a:lnTo>
                <a:lnTo>
                  <a:pt x="2780" y="2738"/>
                </a:lnTo>
                <a:lnTo>
                  <a:pt x="2834" y="2742"/>
                </a:lnTo>
                <a:lnTo>
                  <a:pt x="2883" y="2756"/>
                </a:lnTo>
                <a:lnTo>
                  <a:pt x="2929" y="2778"/>
                </a:lnTo>
                <a:lnTo>
                  <a:pt x="2968" y="2805"/>
                </a:lnTo>
                <a:lnTo>
                  <a:pt x="3004" y="2839"/>
                </a:lnTo>
                <a:lnTo>
                  <a:pt x="3033" y="2881"/>
                </a:lnTo>
                <a:lnTo>
                  <a:pt x="3055" y="2924"/>
                </a:lnTo>
                <a:lnTo>
                  <a:pt x="3934" y="3011"/>
                </a:lnTo>
                <a:lnTo>
                  <a:pt x="3964" y="2972"/>
                </a:lnTo>
                <a:lnTo>
                  <a:pt x="3999" y="2936"/>
                </a:lnTo>
                <a:lnTo>
                  <a:pt x="4041" y="2906"/>
                </a:lnTo>
                <a:lnTo>
                  <a:pt x="4086" y="2884"/>
                </a:lnTo>
                <a:lnTo>
                  <a:pt x="4136" y="2871"/>
                </a:lnTo>
                <a:lnTo>
                  <a:pt x="4189" y="2867"/>
                </a:lnTo>
                <a:lnTo>
                  <a:pt x="4227" y="2871"/>
                </a:lnTo>
                <a:lnTo>
                  <a:pt x="4264" y="2879"/>
                </a:lnTo>
                <a:lnTo>
                  <a:pt x="5398" y="1612"/>
                </a:lnTo>
                <a:lnTo>
                  <a:pt x="5329" y="1555"/>
                </a:lnTo>
                <a:lnTo>
                  <a:pt x="5184" y="1436"/>
                </a:lnTo>
                <a:lnTo>
                  <a:pt x="5180" y="1430"/>
                </a:lnTo>
                <a:lnTo>
                  <a:pt x="5177" y="1424"/>
                </a:lnTo>
                <a:lnTo>
                  <a:pt x="5175" y="1418"/>
                </a:lnTo>
                <a:lnTo>
                  <a:pt x="5175" y="1411"/>
                </a:lnTo>
                <a:lnTo>
                  <a:pt x="5178" y="1405"/>
                </a:lnTo>
                <a:lnTo>
                  <a:pt x="5182" y="1399"/>
                </a:lnTo>
                <a:lnTo>
                  <a:pt x="5186" y="1395"/>
                </a:lnTo>
                <a:lnTo>
                  <a:pt x="5194" y="1393"/>
                </a:lnTo>
                <a:lnTo>
                  <a:pt x="5839" y="1274"/>
                </a:lnTo>
                <a:lnTo>
                  <a:pt x="5847" y="1274"/>
                </a:lnTo>
                <a:close/>
                <a:moveTo>
                  <a:pt x="0" y="0"/>
                </a:moveTo>
                <a:lnTo>
                  <a:pt x="416" y="0"/>
                </a:lnTo>
                <a:lnTo>
                  <a:pt x="416" y="807"/>
                </a:lnTo>
                <a:lnTo>
                  <a:pt x="629" y="807"/>
                </a:lnTo>
                <a:lnTo>
                  <a:pt x="629" y="1104"/>
                </a:lnTo>
                <a:lnTo>
                  <a:pt x="416" y="1104"/>
                </a:lnTo>
                <a:lnTo>
                  <a:pt x="416" y="2398"/>
                </a:lnTo>
                <a:lnTo>
                  <a:pt x="629" y="2398"/>
                </a:lnTo>
                <a:lnTo>
                  <a:pt x="629" y="2695"/>
                </a:lnTo>
                <a:lnTo>
                  <a:pt x="416" y="2695"/>
                </a:lnTo>
                <a:lnTo>
                  <a:pt x="416" y="3975"/>
                </a:lnTo>
                <a:lnTo>
                  <a:pt x="629" y="3975"/>
                </a:lnTo>
                <a:lnTo>
                  <a:pt x="629" y="4271"/>
                </a:lnTo>
                <a:lnTo>
                  <a:pt x="416" y="4271"/>
                </a:lnTo>
                <a:lnTo>
                  <a:pt x="416" y="5083"/>
                </a:lnTo>
                <a:lnTo>
                  <a:pt x="1217" y="5083"/>
                </a:lnTo>
                <a:lnTo>
                  <a:pt x="1217" y="4891"/>
                </a:lnTo>
                <a:lnTo>
                  <a:pt x="1514" y="4891"/>
                </a:lnTo>
                <a:lnTo>
                  <a:pt x="1514" y="5083"/>
                </a:lnTo>
                <a:lnTo>
                  <a:pt x="2628" y="5083"/>
                </a:lnTo>
                <a:lnTo>
                  <a:pt x="2628" y="4891"/>
                </a:lnTo>
                <a:lnTo>
                  <a:pt x="2925" y="4891"/>
                </a:lnTo>
                <a:lnTo>
                  <a:pt x="2925" y="5083"/>
                </a:lnTo>
                <a:lnTo>
                  <a:pt x="4039" y="5083"/>
                </a:lnTo>
                <a:lnTo>
                  <a:pt x="4039" y="4891"/>
                </a:lnTo>
                <a:lnTo>
                  <a:pt x="4334" y="4891"/>
                </a:lnTo>
                <a:lnTo>
                  <a:pt x="4334" y="5083"/>
                </a:lnTo>
                <a:lnTo>
                  <a:pt x="5448" y="5083"/>
                </a:lnTo>
                <a:lnTo>
                  <a:pt x="5448" y="4891"/>
                </a:lnTo>
                <a:lnTo>
                  <a:pt x="5744" y="4891"/>
                </a:lnTo>
                <a:lnTo>
                  <a:pt x="5744" y="5083"/>
                </a:lnTo>
                <a:lnTo>
                  <a:pt x="6522" y="5083"/>
                </a:lnTo>
                <a:lnTo>
                  <a:pt x="6522" y="5498"/>
                </a:lnTo>
                <a:lnTo>
                  <a:pt x="208" y="5498"/>
                </a:lnTo>
                <a:lnTo>
                  <a:pt x="160" y="5492"/>
                </a:lnTo>
                <a:lnTo>
                  <a:pt x="117" y="5478"/>
                </a:lnTo>
                <a:lnTo>
                  <a:pt x="77" y="5452"/>
                </a:lnTo>
                <a:lnTo>
                  <a:pt x="46" y="5421"/>
                </a:lnTo>
                <a:lnTo>
                  <a:pt x="22" y="5381"/>
                </a:lnTo>
                <a:lnTo>
                  <a:pt x="6" y="5338"/>
                </a:lnTo>
                <a:lnTo>
                  <a:pt x="0" y="5290"/>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0000"/>
              </a:solidFill>
            </a:endParaRPr>
          </a:p>
        </p:txBody>
      </p:sp>
      <p:sp>
        <p:nvSpPr>
          <p:cNvPr id="54" name="TextBox 53">
            <a:extLst>
              <a:ext uri="{FF2B5EF4-FFF2-40B4-BE49-F238E27FC236}">
                <a16:creationId xmlns:a16="http://schemas.microsoft.com/office/drawing/2014/main" id="{48105E6F-7768-47CB-B5DB-B30D467B6DB6}"/>
              </a:ext>
            </a:extLst>
          </p:cNvPr>
          <p:cNvSpPr txBox="1"/>
          <p:nvPr/>
        </p:nvSpPr>
        <p:spPr>
          <a:xfrm>
            <a:off x="714584" y="5340096"/>
            <a:ext cx="1077113" cy="416094"/>
          </a:xfrm>
          <a:prstGeom prst="rect">
            <a:avLst/>
          </a:prstGeom>
          <a:noFill/>
          <a:ln w="9525">
            <a:noFill/>
            <a:miter lim="800000"/>
            <a:headEnd/>
            <a:tailEnd/>
          </a:ln>
          <a:effectLst/>
        </p:spPr>
        <p:txBody>
          <a:bodyPr rtlCol="0" anchor="ctr"/>
          <a:lstStyle>
            <a:defPPr>
              <a:defRPr lang="en-US"/>
            </a:defPPr>
            <a:lvl1pPr algn="ctr">
              <a:defRPr sz="1600" b="1">
                <a:solidFill>
                  <a:prstClr val="black"/>
                </a:solidFill>
                <a:latin typeface="+mj-lt"/>
                <a:ea typeface="+mn-ea"/>
                <a:cs typeface="Calibri Light"/>
              </a:defRPr>
            </a:lvl1pPr>
          </a:lstStyle>
          <a:p>
            <a:r>
              <a:rPr lang="en-US" sz="1200" dirty="0">
                <a:solidFill>
                  <a:schemeClr val="tx1"/>
                </a:solidFill>
              </a:rPr>
              <a:t>LONG-TERM OUTCOMES</a:t>
            </a:r>
          </a:p>
        </p:txBody>
      </p:sp>
      <p:sp>
        <p:nvSpPr>
          <p:cNvPr id="56" name="Arrow: Striped Right 55">
            <a:extLst>
              <a:ext uri="{FF2B5EF4-FFF2-40B4-BE49-F238E27FC236}">
                <a16:creationId xmlns:a16="http://schemas.microsoft.com/office/drawing/2014/main" id="{62D56C20-F3A4-42DD-A6C2-F080B1E3A4A7}"/>
              </a:ext>
            </a:extLst>
          </p:cNvPr>
          <p:cNvSpPr/>
          <p:nvPr/>
        </p:nvSpPr>
        <p:spPr>
          <a:xfrm>
            <a:off x="6172200" y="2131070"/>
            <a:ext cx="1097280" cy="777240"/>
          </a:xfrm>
          <a:prstGeom prst="stripedRight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57" name="Arrow: Striped Right 56">
            <a:extLst>
              <a:ext uri="{FF2B5EF4-FFF2-40B4-BE49-F238E27FC236}">
                <a16:creationId xmlns:a16="http://schemas.microsoft.com/office/drawing/2014/main" id="{F21E52FE-331A-4F8D-A311-CF19143C5D04}"/>
              </a:ext>
            </a:extLst>
          </p:cNvPr>
          <p:cNvSpPr/>
          <p:nvPr/>
        </p:nvSpPr>
        <p:spPr>
          <a:xfrm>
            <a:off x="6176356" y="4806700"/>
            <a:ext cx="1097280" cy="777240"/>
          </a:xfrm>
          <a:prstGeom prst="striped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59" name="Freeform 29">
            <a:extLst>
              <a:ext uri="{FF2B5EF4-FFF2-40B4-BE49-F238E27FC236}">
                <a16:creationId xmlns:a16="http://schemas.microsoft.com/office/drawing/2014/main" id="{627D11ED-7CCF-4F54-88E7-47E4EA3C7D38}"/>
              </a:ext>
            </a:extLst>
          </p:cNvPr>
          <p:cNvSpPr>
            <a:spLocks noChangeAspect="1" noEditPoints="1"/>
          </p:cNvSpPr>
          <p:nvPr/>
        </p:nvSpPr>
        <p:spPr bwMode="auto">
          <a:xfrm>
            <a:off x="1042986" y="2128256"/>
            <a:ext cx="439380" cy="400985"/>
          </a:xfrm>
          <a:custGeom>
            <a:avLst/>
            <a:gdLst>
              <a:gd name="T0" fmla="*/ 91 w 147"/>
              <a:gd name="T1" fmla="*/ 100 h 133"/>
              <a:gd name="T2" fmla="*/ 67 w 147"/>
              <a:gd name="T3" fmla="*/ 75 h 133"/>
              <a:gd name="T4" fmla="*/ 75 w 147"/>
              <a:gd name="T5" fmla="*/ 57 h 133"/>
              <a:gd name="T6" fmla="*/ 82 w 147"/>
              <a:gd name="T7" fmla="*/ 45 h 133"/>
              <a:gd name="T8" fmla="*/ 79 w 147"/>
              <a:gd name="T9" fmla="*/ 39 h 133"/>
              <a:gd name="T10" fmla="*/ 81 w 147"/>
              <a:gd name="T11" fmla="*/ 26 h 133"/>
              <a:gd name="T12" fmla="*/ 52 w 147"/>
              <a:gd name="T13" fmla="*/ 0 h 133"/>
              <a:gd name="T14" fmla="*/ 22 w 147"/>
              <a:gd name="T15" fmla="*/ 26 h 133"/>
              <a:gd name="T16" fmla="*/ 24 w 147"/>
              <a:gd name="T17" fmla="*/ 39 h 133"/>
              <a:gd name="T18" fmla="*/ 21 w 147"/>
              <a:gd name="T19" fmla="*/ 45 h 133"/>
              <a:gd name="T20" fmla="*/ 28 w 147"/>
              <a:gd name="T21" fmla="*/ 57 h 133"/>
              <a:gd name="T22" fmla="*/ 36 w 147"/>
              <a:gd name="T23" fmla="*/ 75 h 133"/>
              <a:gd name="T24" fmla="*/ 12 w 147"/>
              <a:gd name="T25" fmla="*/ 100 h 133"/>
              <a:gd name="T26" fmla="*/ 0 w 147"/>
              <a:gd name="T27" fmla="*/ 103 h 133"/>
              <a:gd name="T28" fmla="*/ 0 w 147"/>
              <a:gd name="T29" fmla="*/ 133 h 133"/>
              <a:gd name="T30" fmla="*/ 118 w 147"/>
              <a:gd name="T31" fmla="*/ 133 h 133"/>
              <a:gd name="T32" fmla="*/ 118 w 147"/>
              <a:gd name="T33" fmla="*/ 118 h 133"/>
              <a:gd name="T34" fmla="*/ 91 w 147"/>
              <a:gd name="T35" fmla="*/ 100 h 133"/>
              <a:gd name="T36" fmla="*/ 125 w 147"/>
              <a:gd name="T37" fmla="*/ 59 h 133"/>
              <a:gd name="T38" fmla="*/ 125 w 147"/>
              <a:gd name="T39" fmla="*/ 37 h 133"/>
              <a:gd name="T40" fmla="*/ 111 w 147"/>
              <a:gd name="T41" fmla="*/ 37 h 133"/>
              <a:gd name="T42" fmla="*/ 111 w 147"/>
              <a:gd name="T43" fmla="*/ 59 h 133"/>
              <a:gd name="T44" fmla="*/ 88 w 147"/>
              <a:gd name="T45" fmla="*/ 59 h 133"/>
              <a:gd name="T46" fmla="*/ 88 w 147"/>
              <a:gd name="T47" fmla="*/ 74 h 133"/>
              <a:gd name="T48" fmla="*/ 111 w 147"/>
              <a:gd name="T49" fmla="*/ 74 h 133"/>
              <a:gd name="T50" fmla="*/ 111 w 147"/>
              <a:gd name="T51" fmla="*/ 96 h 133"/>
              <a:gd name="T52" fmla="*/ 125 w 147"/>
              <a:gd name="T53" fmla="*/ 96 h 133"/>
              <a:gd name="T54" fmla="*/ 125 w 147"/>
              <a:gd name="T55" fmla="*/ 74 h 133"/>
              <a:gd name="T56" fmla="*/ 147 w 147"/>
              <a:gd name="T57" fmla="*/ 74 h 133"/>
              <a:gd name="T58" fmla="*/ 147 w 147"/>
              <a:gd name="T59" fmla="*/ 59 h 133"/>
              <a:gd name="T60" fmla="*/ 125 w 147"/>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3">
                <a:moveTo>
                  <a:pt x="91" y="100"/>
                </a:moveTo>
                <a:cubicBezTo>
                  <a:pt x="73" y="93"/>
                  <a:pt x="67" y="87"/>
                  <a:pt x="67" y="75"/>
                </a:cubicBezTo>
                <a:cubicBezTo>
                  <a:pt x="67" y="68"/>
                  <a:pt x="73" y="70"/>
                  <a:pt x="75" y="57"/>
                </a:cubicBezTo>
                <a:cubicBezTo>
                  <a:pt x="76" y="52"/>
                  <a:pt x="81" y="57"/>
                  <a:pt x="82" y="45"/>
                </a:cubicBezTo>
                <a:cubicBezTo>
                  <a:pt x="82" y="40"/>
                  <a:pt x="79" y="39"/>
                  <a:pt x="79" y="39"/>
                </a:cubicBezTo>
                <a:cubicBezTo>
                  <a:pt x="79" y="39"/>
                  <a:pt x="81" y="31"/>
                  <a:pt x="81" y="26"/>
                </a:cubicBezTo>
                <a:cubicBezTo>
                  <a:pt x="82" y="19"/>
                  <a:pt x="77" y="0"/>
                  <a:pt x="52" y="0"/>
                </a:cubicBezTo>
                <a:cubicBezTo>
                  <a:pt x="26" y="0"/>
                  <a:pt x="21" y="19"/>
                  <a:pt x="22" y="26"/>
                </a:cubicBezTo>
                <a:cubicBezTo>
                  <a:pt x="23" y="31"/>
                  <a:pt x="24" y="39"/>
                  <a:pt x="24" y="39"/>
                </a:cubicBezTo>
                <a:cubicBezTo>
                  <a:pt x="24" y="39"/>
                  <a:pt x="21" y="40"/>
                  <a:pt x="21" y="45"/>
                </a:cubicBezTo>
                <a:cubicBezTo>
                  <a:pt x="22" y="57"/>
                  <a:pt x="27" y="52"/>
                  <a:pt x="28" y="57"/>
                </a:cubicBezTo>
                <a:cubicBezTo>
                  <a:pt x="31" y="70"/>
                  <a:pt x="36" y="68"/>
                  <a:pt x="36" y="75"/>
                </a:cubicBezTo>
                <a:cubicBezTo>
                  <a:pt x="36" y="87"/>
                  <a:pt x="30" y="93"/>
                  <a:pt x="12" y="100"/>
                </a:cubicBezTo>
                <a:cubicBezTo>
                  <a:pt x="10" y="100"/>
                  <a:pt x="4" y="102"/>
                  <a:pt x="0" y="103"/>
                </a:cubicBezTo>
                <a:cubicBezTo>
                  <a:pt x="0" y="133"/>
                  <a:pt x="0" y="133"/>
                  <a:pt x="0" y="133"/>
                </a:cubicBezTo>
                <a:cubicBezTo>
                  <a:pt x="118" y="133"/>
                  <a:pt x="118" y="133"/>
                  <a:pt x="118" y="133"/>
                </a:cubicBezTo>
                <a:cubicBezTo>
                  <a:pt x="118" y="133"/>
                  <a:pt x="118" y="122"/>
                  <a:pt x="118" y="118"/>
                </a:cubicBezTo>
                <a:cubicBezTo>
                  <a:pt x="118" y="113"/>
                  <a:pt x="110" y="106"/>
                  <a:pt x="91" y="100"/>
                </a:cubicBezTo>
                <a:close/>
                <a:moveTo>
                  <a:pt x="125" y="59"/>
                </a:moveTo>
                <a:cubicBezTo>
                  <a:pt x="125" y="37"/>
                  <a:pt x="125" y="37"/>
                  <a:pt x="125" y="37"/>
                </a:cubicBezTo>
                <a:cubicBezTo>
                  <a:pt x="111" y="37"/>
                  <a:pt x="111" y="37"/>
                  <a:pt x="111" y="37"/>
                </a:cubicBezTo>
                <a:cubicBezTo>
                  <a:pt x="111" y="59"/>
                  <a:pt x="111" y="59"/>
                  <a:pt x="111" y="59"/>
                </a:cubicBezTo>
                <a:cubicBezTo>
                  <a:pt x="88" y="59"/>
                  <a:pt x="88" y="59"/>
                  <a:pt x="88" y="59"/>
                </a:cubicBezTo>
                <a:cubicBezTo>
                  <a:pt x="88" y="74"/>
                  <a:pt x="88" y="74"/>
                  <a:pt x="88" y="74"/>
                </a:cubicBezTo>
                <a:cubicBezTo>
                  <a:pt x="111" y="74"/>
                  <a:pt x="111" y="74"/>
                  <a:pt x="111" y="74"/>
                </a:cubicBezTo>
                <a:cubicBezTo>
                  <a:pt x="111" y="96"/>
                  <a:pt x="111" y="96"/>
                  <a:pt x="111" y="96"/>
                </a:cubicBezTo>
                <a:cubicBezTo>
                  <a:pt x="125" y="96"/>
                  <a:pt x="125" y="96"/>
                  <a:pt x="125" y="96"/>
                </a:cubicBezTo>
                <a:cubicBezTo>
                  <a:pt x="125" y="74"/>
                  <a:pt x="125" y="74"/>
                  <a:pt x="125" y="74"/>
                </a:cubicBezTo>
                <a:cubicBezTo>
                  <a:pt x="147" y="74"/>
                  <a:pt x="147" y="74"/>
                  <a:pt x="147" y="74"/>
                </a:cubicBezTo>
                <a:cubicBezTo>
                  <a:pt x="147" y="59"/>
                  <a:pt x="147" y="59"/>
                  <a:pt x="147" y="59"/>
                </a:cubicBezTo>
                <a:lnTo>
                  <a:pt x="125" y="59"/>
                </a:lnTo>
                <a:close/>
              </a:path>
            </a:pathLst>
          </a:custGeom>
          <a:solidFill>
            <a:schemeClr val="accent2"/>
          </a:solidFill>
          <a:ln>
            <a:noFill/>
          </a:ln>
          <a:extLst/>
        </p:spPr>
        <p:txBody>
          <a:bodyPr vert="horz" wrap="square" lIns="68750" tIns="34375" rIns="68750" bIns="34375" numCol="1" anchor="t" anchorCtr="0" compatLnSpc="1">
            <a:prstTxWarp prst="textNoShape">
              <a:avLst/>
            </a:prstTxWarp>
          </a:bodyPr>
          <a:lstStyle/>
          <a:p>
            <a:endParaRPr lang="en-US" sz="1353" dirty="0"/>
          </a:p>
        </p:txBody>
      </p:sp>
      <p:sp>
        <p:nvSpPr>
          <p:cNvPr id="60" name="Freeform 18">
            <a:extLst>
              <a:ext uri="{FF2B5EF4-FFF2-40B4-BE49-F238E27FC236}">
                <a16:creationId xmlns:a16="http://schemas.microsoft.com/office/drawing/2014/main" id="{7847BD1E-E4E9-42A1-BF71-4F3F3720D016}"/>
              </a:ext>
            </a:extLst>
          </p:cNvPr>
          <p:cNvSpPr/>
          <p:nvPr/>
        </p:nvSpPr>
        <p:spPr>
          <a:xfrm>
            <a:off x="1566806" y="2214249"/>
            <a:ext cx="1671851"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262890" lvl="0" indent="-171450" defTabSz="444500">
              <a:spcBef>
                <a:spcPct val="0"/>
              </a:spcBef>
              <a:buFont typeface="Arial" panose="020B0604020202020204" pitchFamily="34" charset="0"/>
              <a:buChar char="•"/>
            </a:pPr>
            <a:r>
              <a:rPr lang="en-US" sz="1400" kern="1200" dirty="0"/>
              <a:t>Youth served</a:t>
            </a:r>
          </a:p>
          <a:p>
            <a:pPr marL="262890" lvl="0" indent="-171450" defTabSz="444500">
              <a:spcBef>
                <a:spcPct val="0"/>
              </a:spcBef>
              <a:buFont typeface="Arial" panose="020B0604020202020204" pitchFamily="34" charset="0"/>
              <a:buChar char="•"/>
            </a:pPr>
            <a:r>
              <a:rPr lang="en-US" sz="1400" dirty="0"/>
              <a:t>Monthly progress report</a:t>
            </a:r>
            <a:endParaRPr lang="en-US" sz="1400" kern="1200" dirty="0"/>
          </a:p>
        </p:txBody>
      </p:sp>
      <p:sp>
        <p:nvSpPr>
          <p:cNvPr id="62" name="Freeform 18">
            <a:extLst>
              <a:ext uri="{FF2B5EF4-FFF2-40B4-BE49-F238E27FC236}">
                <a16:creationId xmlns:a16="http://schemas.microsoft.com/office/drawing/2014/main" id="{889A9E08-4746-4636-9CAC-77F618620B10}"/>
              </a:ext>
            </a:extLst>
          </p:cNvPr>
          <p:cNvSpPr/>
          <p:nvPr/>
        </p:nvSpPr>
        <p:spPr>
          <a:xfrm>
            <a:off x="4042064" y="2214249"/>
            <a:ext cx="2034770" cy="612279"/>
          </a:xfrm>
          <a:custGeom>
            <a:avLst/>
            <a:gdLst>
              <a:gd name="connsiteX0" fmla="*/ 0 w 2226468"/>
              <a:gd name="connsiteY0" fmla="*/ 55662 h 556617"/>
              <a:gd name="connsiteX1" fmla="*/ 55662 w 2226468"/>
              <a:gd name="connsiteY1" fmla="*/ 0 h 556617"/>
              <a:gd name="connsiteX2" fmla="*/ 2170806 w 2226468"/>
              <a:gd name="connsiteY2" fmla="*/ 0 h 556617"/>
              <a:gd name="connsiteX3" fmla="*/ 2226468 w 2226468"/>
              <a:gd name="connsiteY3" fmla="*/ 55662 h 556617"/>
              <a:gd name="connsiteX4" fmla="*/ 2226468 w 2226468"/>
              <a:gd name="connsiteY4" fmla="*/ 500955 h 556617"/>
              <a:gd name="connsiteX5" fmla="*/ 2170806 w 2226468"/>
              <a:gd name="connsiteY5" fmla="*/ 556617 h 556617"/>
              <a:gd name="connsiteX6" fmla="*/ 55662 w 2226468"/>
              <a:gd name="connsiteY6" fmla="*/ 556617 h 556617"/>
              <a:gd name="connsiteX7" fmla="*/ 0 w 2226468"/>
              <a:gd name="connsiteY7" fmla="*/ 500955 h 556617"/>
              <a:gd name="connsiteX8" fmla="*/ 0 w 2226468"/>
              <a:gd name="connsiteY8" fmla="*/ 5566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468" h="556617">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262890" lvl="0" indent="-171450" defTabSz="444500">
              <a:spcBef>
                <a:spcPct val="0"/>
              </a:spcBef>
              <a:buFont typeface="Arial" panose="020B0604020202020204" pitchFamily="34" charset="0"/>
              <a:buChar char="•"/>
            </a:pPr>
            <a:r>
              <a:rPr lang="en-US" sz="1400" kern="1200" dirty="0"/>
              <a:t>Placement in jobs or post-sec education</a:t>
            </a:r>
            <a:endParaRPr lang="en-US" sz="1400" dirty="0"/>
          </a:p>
          <a:p>
            <a:pPr marL="262890" lvl="0" indent="-171450" defTabSz="444500">
              <a:spcBef>
                <a:spcPct val="0"/>
              </a:spcBef>
              <a:buFont typeface="Arial" panose="020B0604020202020204" pitchFamily="34" charset="0"/>
              <a:buChar char="•"/>
            </a:pPr>
            <a:r>
              <a:rPr lang="en-US" sz="1400" dirty="0"/>
              <a:t>Measurable skills gain</a:t>
            </a:r>
            <a:endParaRPr lang="en-US" sz="1400" kern="1200" dirty="0"/>
          </a:p>
        </p:txBody>
      </p:sp>
      <p:sp>
        <p:nvSpPr>
          <p:cNvPr id="63" name="Freeform 18">
            <a:extLst>
              <a:ext uri="{FF2B5EF4-FFF2-40B4-BE49-F238E27FC236}">
                <a16:creationId xmlns:a16="http://schemas.microsoft.com/office/drawing/2014/main" id="{63E9D208-0058-495B-BDBF-4315A939D4CC}"/>
              </a:ext>
            </a:extLst>
          </p:cNvPr>
          <p:cNvSpPr/>
          <p:nvPr/>
        </p:nvSpPr>
        <p:spPr>
          <a:xfrm>
            <a:off x="1710051" y="4728392"/>
            <a:ext cx="2985149" cy="986608"/>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3" tIns="29003" rIns="29003" bIns="29003" numCol="1" spcCol="1270" anchor="ctr" anchorCtr="0">
            <a:noAutofit/>
          </a:bodyPr>
          <a:lstStyle/>
          <a:p>
            <a:pPr marL="262890" lvl="0" indent="-171450" defTabSz="444500">
              <a:spcBef>
                <a:spcPct val="0"/>
              </a:spcBef>
              <a:buFont typeface="Arial" panose="020B0604020202020204" pitchFamily="34" charset="0"/>
              <a:buChar char="•"/>
            </a:pPr>
            <a:r>
              <a:rPr lang="en-US" sz="1400" kern="1200" dirty="0"/>
              <a:t>Employment / enrollment in post-sec education rate</a:t>
            </a:r>
          </a:p>
          <a:p>
            <a:pPr marL="262890" lvl="0" indent="-171450" defTabSz="444500">
              <a:spcBef>
                <a:spcPct val="0"/>
              </a:spcBef>
              <a:buFont typeface="Arial" panose="020B0604020202020204" pitchFamily="34" charset="0"/>
              <a:buChar char="•"/>
            </a:pPr>
            <a:r>
              <a:rPr lang="en-US" sz="1400" dirty="0"/>
              <a:t>Median earnings</a:t>
            </a:r>
          </a:p>
          <a:p>
            <a:pPr marL="262890" lvl="0" indent="-171450" defTabSz="444500">
              <a:spcBef>
                <a:spcPct val="0"/>
              </a:spcBef>
              <a:buFont typeface="Arial" panose="020B0604020202020204" pitchFamily="34" charset="0"/>
              <a:buChar char="•"/>
            </a:pPr>
            <a:r>
              <a:rPr lang="en-US" sz="1400" dirty="0"/>
              <a:t>Recidivism rate</a:t>
            </a:r>
          </a:p>
        </p:txBody>
      </p:sp>
      <p:sp>
        <p:nvSpPr>
          <p:cNvPr id="66" name="Freeform 65">
            <a:extLst>
              <a:ext uri="{FF2B5EF4-FFF2-40B4-BE49-F238E27FC236}">
                <a16:creationId xmlns:a16="http://schemas.microsoft.com/office/drawing/2014/main" id="{ED9A3AAE-675E-463A-BCD6-2CB017FA4C19}"/>
              </a:ext>
            </a:extLst>
          </p:cNvPr>
          <p:cNvSpPr>
            <a:spLocks noEditPoints="1"/>
          </p:cNvSpPr>
          <p:nvPr>
            <p:custDataLst>
              <p:tags r:id="rId1"/>
            </p:custDataLst>
          </p:nvPr>
        </p:nvSpPr>
        <p:spPr bwMode="auto">
          <a:xfrm>
            <a:off x="7607636" y="4800600"/>
            <a:ext cx="550485" cy="562000"/>
          </a:xfrm>
          <a:custGeom>
            <a:avLst/>
            <a:gdLst>
              <a:gd name="T0" fmla="*/ 64 w 138"/>
              <a:gd name="T1" fmla="*/ 59 h 137"/>
              <a:gd name="T2" fmla="*/ 68 w 138"/>
              <a:gd name="T3" fmla="*/ 62 h 137"/>
              <a:gd name="T4" fmla="*/ 68 w 138"/>
              <a:gd name="T5" fmla="*/ 56 h 137"/>
              <a:gd name="T6" fmla="*/ 64 w 138"/>
              <a:gd name="T7" fmla="*/ 59 h 137"/>
              <a:gd name="T8" fmla="*/ 71 w 138"/>
              <a:gd name="T9" fmla="*/ 73 h 137"/>
              <a:gd name="T10" fmla="*/ 71 w 138"/>
              <a:gd name="T11" fmla="*/ 80 h 137"/>
              <a:gd name="T12" fmla="*/ 75 w 138"/>
              <a:gd name="T13" fmla="*/ 76 h 137"/>
              <a:gd name="T14" fmla="*/ 71 w 138"/>
              <a:gd name="T15" fmla="*/ 73 h 137"/>
              <a:gd name="T16" fmla="*/ 104 w 138"/>
              <a:gd name="T17" fmla="*/ 68 h 137"/>
              <a:gd name="T18" fmla="*/ 69 w 138"/>
              <a:gd name="T19" fmla="*/ 34 h 137"/>
              <a:gd name="T20" fmla="*/ 35 w 138"/>
              <a:gd name="T21" fmla="*/ 68 h 137"/>
              <a:gd name="T22" fmla="*/ 69 w 138"/>
              <a:gd name="T23" fmla="*/ 103 h 137"/>
              <a:gd name="T24" fmla="*/ 104 w 138"/>
              <a:gd name="T25" fmla="*/ 68 h 137"/>
              <a:gd name="T26" fmla="*/ 71 w 138"/>
              <a:gd name="T27" fmla="*/ 88 h 137"/>
              <a:gd name="T28" fmla="*/ 71 w 138"/>
              <a:gd name="T29" fmla="*/ 94 h 137"/>
              <a:gd name="T30" fmla="*/ 68 w 138"/>
              <a:gd name="T31" fmla="*/ 94 h 137"/>
              <a:gd name="T32" fmla="*/ 68 w 138"/>
              <a:gd name="T33" fmla="*/ 88 h 137"/>
              <a:gd name="T34" fmla="*/ 52 w 138"/>
              <a:gd name="T35" fmla="*/ 74 h 137"/>
              <a:gd name="T36" fmla="*/ 63 w 138"/>
              <a:gd name="T37" fmla="*/ 74 h 137"/>
              <a:gd name="T38" fmla="*/ 68 w 138"/>
              <a:gd name="T39" fmla="*/ 80 h 137"/>
              <a:gd name="T40" fmla="*/ 68 w 138"/>
              <a:gd name="T41" fmla="*/ 72 h 137"/>
              <a:gd name="T42" fmla="*/ 63 w 138"/>
              <a:gd name="T43" fmla="*/ 71 h 137"/>
              <a:gd name="T44" fmla="*/ 53 w 138"/>
              <a:gd name="T45" fmla="*/ 60 h 137"/>
              <a:gd name="T46" fmla="*/ 68 w 138"/>
              <a:gd name="T47" fmla="*/ 48 h 137"/>
              <a:gd name="T48" fmla="*/ 68 w 138"/>
              <a:gd name="T49" fmla="*/ 43 h 137"/>
              <a:gd name="T50" fmla="*/ 71 w 138"/>
              <a:gd name="T51" fmla="*/ 43 h 137"/>
              <a:gd name="T52" fmla="*/ 71 w 138"/>
              <a:gd name="T53" fmla="*/ 48 h 137"/>
              <a:gd name="T54" fmla="*/ 85 w 138"/>
              <a:gd name="T55" fmla="*/ 60 h 137"/>
              <a:gd name="T56" fmla="*/ 75 w 138"/>
              <a:gd name="T57" fmla="*/ 60 h 137"/>
              <a:gd name="T58" fmla="*/ 71 w 138"/>
              <a:gd name="T59" fmla="*/ 56 h 137"/>
              <a:gd name="T60" fmla="*/ 71 w 138"/>
              <a:gd name="T61" fmla="*/ 62 h 137"/>
              <a:gd name="T62" fmla="*/ 87 w 138"/>
              <a:gd name="T63" fmla="*/ 76 h 137"/>
              <a:gd name="T64" fmla="*/ 71 w 138"/>
              <a:gd name="T65" fmla="*/ 88 h 137"/>
              <a:gd name="T66" fmla="*/ 38 w 138"/>
              <a:gd name="T67" fmla="*/ 29 h 137"/>
              <a:gd name="T68" fmla="*/ 39 w 138"/>
              <a:gd name="T69" fmla="*/ 34 h 137"/>
              <a:gd name="T70" fmla="*/ 56 w 138"/>
              <a:gd name="T71" fmla="*/ 11 h 137"/>
              <a:gd name="T72" fmla="*/ 29 w 138"/>
              <a:gd name="T73" fmla="*/ 5 h 137"/>
              <a:gd name="T74" fmla="*/ 30 w 138"/>
              <a:gd name="T75" fmla="*/ 9 h 137"/>
              <a:gd name="T76" fmla="*/ 0 w 138"/>
              <a:gd name="T77" fmla="*/ 54 h 137"/>
              <a:gd name="T78" fmla="*/ 21 w 138"/>
              <a:gd name="T79" fmla="*/ 54 h 137"/>
              <a:gd name="T80" fmla="*/ 38 w 138"/>
              <a:gd name="T81" fmla="*/ 29 h 137"/>
              <a:gd name="T82" fmla="*/ 117 w 138"/>
              <a:gd name="T83" fmla="*/ 54 h 137"/>
              <a:gd name="T84" fmla="*/ 138 w 138"/>
              <a:gd name="T85" fmla="*/ 54 h 137"/>
              <a:gd name="T86" fmla="*/ 88 w 138"/>
              <a:gd name="T87" fmla="*/ 0 h 137"/>
              <a:gd name="T88" fmla="*/ 88 w 138"/>
              <a:gd name="T89" fmla="*/ 22 h 137"/>
              <a:gd name="T90" fmla="*/ 117 w 138"/>
              <a:gd name="T91" fmla="*/ 54 h 137"/>
              <a:gd name="T92" fmla="*/ 21 w 138"/>
              <a:gd name="T93" fmla="*/ 82 h 137"/>
              <a:gd name="T94" fmla="*/ 0 w 138"/>
              <a:gd name="T95" fmla="*/ 82 h 137"/>
              <a:gd name="T96" fmla="*/ 55 w 138"/>
              <a:gd name="T97" fmla="*/ 137 h 137"/>
              <a:gd name="T98" fmla="*/ 55 w 138"/>
              <a:gd name="T99" fmla="*/ 116 h 137"/>
              <a:gd name="T100" fmla="*/ 21 w 138"/>
              <a:gd name="T101" fmla="*/ 82 h 137"/>
              <a:gd name="T102" fmla="*/ 117 w 138"/>
              <a:gd name="T103" fmla="*/ 82 h 137"/>
              <a:gd name="T104" fmla="*/ 83 w 138"/>
              <a:gd name="T105" fmla="*/ 116 h 137"/>
              <a:gd name="T106" fmla="*/ 83 w 138"/>
              <a:gd name="T107" fmla="*/ 137 h 137"/>
              <a:gd name="T108" fmla="*/ 138 w 138"/>
              <a:gd name="T109" fmla="*/ 82 h 137"/>
              <a:gd name="T110" fmla="*/ 117 w 138"/>
              <a:gd name="T111"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37">
                <a:moveTo>
                  <a:pt x="64" y="59"/>
                </a:moveTo>
                <a:cubicBezTo>
                  <a:pt x="64" y="60"/>
                  <a:pt x="65" y="61"/>
                  <a:pt x="68" y="62"/>
                </a:cubicBezTo>
                <a:cubicBezTo>
                  <a:pt x="68" y="56"/>
                  <a:pt x="68" y="56"/>
                  <a:pt x="68" y="56"/>
                </a:cubicBezTo>
                <a:cubicBezTo>
                  <a:pt x="66" y="56"/>
                  <a:pt x="64" y="57"/>
                  <a:pt x="64" y="59"/>
                </a:cubicBezTo>
                <a:close/>
                <a:moveTo>
                  <a:pt x="71" y="73"/>
                </a:moveTo>
                <a:cubicBezTo>
                  <a:pt x="71" y="80"/>
                  <a:pt x="71" y="80"/>
                  <a:pt x="71" y="80"/>
                </a:cubicBezTo>
                <a:cubicBezTo>
                  <a:pt x="73" y="79"/>
                  <a:pt x="75" y="79"/>
                  <a:pt x="75" y="76"/>
                </a:cubicBezTo>
                <a:cubicBezTo>
                  <a:pt x="75" y="75"/>
                  <a:pt x="74" y="74"/>
                  <a:pt x="71" y="73"/>
                </a:cubicBezTo>
                <a:close/>
                <a:moveTo>
                  <a:pt x="104" y="68"/>
                </a:moveTo>
                <a:cubicBezTo>
                  <a:pt x="104" y="49"/>
                  <a:pt x="88" y="34"/>
                  <a:pt x="69" y="34"/>
                </a:cubicBezTo>
                <a:cubicBezTo>
                  <a:pt x="50" y="34"/>
                  <a:pt x="35" y="49"/>
                  <a:pt x="35" y="68"/>
                </a:cubicBezTo>
                <a:cubicBezTo>
                  <a:pt x="35" y="88"/>
                  <a:pt x="50" y="103"/>
                  <a:pt x="69" y="103"/>
                </a:cubicBezTo>
                <a:cubicBezTo>
                  <a:pt x="88" y="103"/>
                  <a:pt x="104" y="88"/>
                  <a:pt x="104" y="68"/>
                </a:cubicBezTo>
                <a:close/>
                <a:moveTo>
                  <a:pt x="71" y="88"/>
                </a:moveTo>
                <a:cubicBezTo>
                  <a:pt x="71" y="94"/>
                  <a:pt x="71" y="94"/>
                  <a:pt x="71" y="94"/>
                </a:cubicBezTo>
                <a:cubicBezTo>
                  <a:pt x="68" y="94"/>
                  <a:pt x="68" y="94"/>
                  <a:pt x="68" y="94"/>
                </a:cubicBezTo>
                <a:cubicBezTo>
                  <a:pt x="68" y="88"/>
                  <a:pt x="68" y="88"/>
                  <a:pt x="68" y="88"/>
                </a:cubicBezTo>
                <a:cubicBezTo>
                  <a:pt x="56" y="88"/>
                  <a:pt x="52" y="82"/>
                  <a:pt x="52" y="74"/>
                </a:cubicBezTo>
                <a:cubicBezTo>
                  <a:pt x="63" y="74"/>
                  <a:pt x="63" y="74"/>
                  <a:pt x="63" y="74"/>
                </a:cubicBezTo>
                <a:cubicBezTo>
                  <a:pt x="63" y="76"/>
                  <a:pt x="64" y="79"/>
                  <a:pt x="68" y="80"/>
                </a:cubicBezTo>
                <a:cubicBezTo>
                  <a:pt x="68" y="72"/>
                  <a:pt x="68" y="72"/>
                  <a:pt x="68" y="72"/>
                </a:cubicBezTo>
                <a:cubicBezTo>
                  <a:pt x="66" y="72"/>
                  <a:pt x="65" y="71"/>
                  <a:pt x="63" y="71"/>
                </a:cubicBezTo>
                <a:cubicBezTo>
                  <a:pt x="57" y="69"/>
                  <a:pt x="53" y="67"/>
                  <a:pt x="53" y="60"/>
                </a:cubicBezTo>
                <a:cubicBezTo>
                  <a:pt x="53" y="51"/>
                  <a:pt x="61" y="48"/>
                  <a:pt x="68" y="48"/>
                </a:cubicBezTo>
                <a:cubicBezTo>
                  <a:pt x="68" y="43"/>
                  <a:pt x="68" y="43"/>
                  <a:pt x="68" y="43"/>
                </a:cubicBezTo>
                <a:cubicBezTo>
                  <a:pt x="71" y="43"/>
                  <a:pt x="71" y="43"/>
                  <a:pt x="71" y="43"/>
                </a:cubicBezTo>
                <a:cubicBezTo>
                  <a:pt x="71" y="48"/>
                  <a:pt x="71" y="48"/>
                  <a:pt x="71" y="48"/>
                </a:cubicBezTo>
                <a:cubicBezTo>
                  <a:pt x="78" y="48"/>
                  <a:pt x="85" y="51"/>
                  <a:pt x="85" y="60"/>
                </a:cubicBezTo>
                <a:cubicBezTo>
                  <a:pt x="75" y="60"/>
                  <a:pt x="75" y="60"/>
                  <a:pt x="75" y="60"/>
                </a:cubicBezTo>
                <a:cubicBezTo>
                  <a:pt x="74" y="57"/>
                  <a:pt x="74" y="57"/>
                  <a:pt x="71" y="56"/>
                </a:cubicBezTo>
                <a:cubicBezTo>
                  <a:pt x="71" y="62"/>
                  <a:pt x="71" y="62"/>
                  <a:pt x="71" y="62"/>
                </a:cubicBezTo>
                <a:cubicBezTo>
                  <a:pt x="85" y="65"/>
                  <a:pt x="87" y="70"/>
                  <a:pt x="87" y="76"/>
                </a:cubicBezTo>
                <a:cubicBezTo>
                  <a:pt x="87" y="82"/>
                  <a:pt x="82" y="88"/>
                  <a:pt x="71" y="88"/>
                </a:cubicBezTo>
                <a:close/>
                <a:moveTo>
                  <a:pt x="38" y="29"/>
                </a:moveTo>
                <a:cubicBezTo>
                  <a:pt x="39" y="34"/>
                  <a:pt x="39" y="34"/>
                  <a:pt x="39" y="34"/>
                </a:cubicBezTo>
                <a:cubicBezTo>
                  <a:pt x="56" y="11"/>
                  <a:pt x="56" y="11"/>
                  <a:pt x="56" y="11"/>
                </a:cubicBezTo>
                <a:cubicBezTo>
                  <a:pt x="29" y="5"/>
                  <a:pt x="29" y="5"/>
                  <a:pt x="29" y="5"/>
                </a:cubicBezTo>
                <a:cubicBezTo>
                  <a:pt x="30" y="9"/>
                  <a:pt x="30" y="9"/>
                  <a:pt x="30" y="9"/>
                </a:cubicBezTo>
                <a:cubicBezTo>
                  <a:pt x="15" y="20"/>
                  <a:pt x="4" y="35"/>
                  <a:pt x="0" y="54"/>
                </a:cubicBezTo>
                <a:cubicBezTo>
                  <a:pt x="21" y="54"/>
                  <a:pt x="21" y="54"/>
                  <a:pt x="21" y="54"/>
                </a:cubicBezTo>
                <a:cubicBezTo>
                  <a:pt x="24" y="44"/>
                  <a:pt x="30" y="36"/>
                  <a:pt x="38" y="29"/>
                </a:cubicBezTo>
                <a:close/>
                <a:moveTo>
                  <a:pt x="117" y="54"/>
                </a:moveTo>
                <a:cubicBezTo>
                  <a:pt x="138" y="54"/>
                  <a:pt x="138" y="54"/>
                  <a:pt x="138" y="54"/>
                </a:cubicBezTo>
                <a:cubicBezTo>
                  <a:pt x="133" y="28"/>
                  <a:pt x="113" y="7"/>
                  <a:pt x="88" y="0"/>
                </a:cubicBezTo>
                <a:cubicBezTo>
                  <a:pt x="88" y="22"/>
                  <a:pt x="88" y="22"/>
                  <a:pt x="88" y="22"/>
                </a:cubicBezTo>
                <a:cubicBezTo>
                  <a:pt x="102" y="27"/>
                  <a:pt x="113" y="39"/>
                  <a:pt x="117" y="54"/>
                </a:cubicBezTo>
                <a:close/>
                <a:moveTo>
                  <a:pt x="21" y="82"/>
                </a:moveTo>
                <a:cubicBezTo>
                  <a:pt x="0" y="82"/>
                  <a:pt x="0" y="82"/>
                  <a:pt x="0" y="82"/>
                </a:cubicBezTo>
                <a:cubicBezTo>
                  <a:pt x="6" y="110"/>
                  <a:pt x="28" y="131"/>
                  <a:pt x="55" y="137"/>
                </a:cubicBezTo>
                <a:cubicBezTo>
                  <a:pt x="55" y="116"/>
                  <a:pt x="55" y="116"/>
                  <a:pt x="55" y="116"/>
                </a:cubicBezTo>
                <a:cubicBezTo>
                  <a:pt x="39" y="111"/>
                  <a:pt x="26" y="98"/>
                  <a:pt x="21" y="82"/>
                </a:cubicBezTo>
                <a:close/>
                <a:moveTo>
                  <a:pt x="117" y="82"/>
                </a:moveTo>
                <a:cubicBezTo>
                  <a:pt x="112" y="98"/>
                  <a:pt x="99" y="111"/>
                  <a:pt x="83" y="116"/>
                </a:cubicBezTo>
                <a:cubicBezTo>
                  <a:pt x="83" y="137"/>
                  <a:pt x="83" y="137"/>
                  <a:pt x="83" y="137"/>
                </a:cubicBezTo>
                <a:cubicBezTo>
                  <a:pt x="111" y="131"/>
                  <a:pt x="132" y="110"/>
                  <a:pt x="138" y="82"/>
                </a:cubicBezTo>
                <a:lnTo>
                  <a:pt x="117" y="82"/>
                </a:lnTo>
                <a:close/>
              </a:path>
            </a:pathLst>
          </a:custGeom>
          <a:solidFill>
            <a:schemeClr val="accent1"/>
          </a:solidFill>
          <a:ln>
            <a:noFill/>
          </a:ln>
          <a:extLst/>
        </p:spPr>
        <p:txBody>
          <a:bodyPr/>
          <a:lstStyle/>
          <a:p>
            <a:endParaRPr lang="es-ES" dirty="0">
              <a:latin typeface="Calibri"/>
              <a:cs typeface="Calibri"/>
            </a:endParaRPr>
          </a:p>
        </p:txBody>
      </p:sp>
      <p:sp>
        <p:nvSpPr>
          <p:cNvPr id="3" name="Plus 2"/>
          <p:cNvSpPr/>
          <p:nvPr/>
        </p:nvSpPr>
        <p:spPr>
          <a:xfrm>
            <a:off x="4326868" y="3271113"/>
            <a:ext cx="577869" cy="505091"/>
          </a:xfrm>
          <a:prstGeom prst="mathPlus">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28" name="Slide Number Placeholder 7"/>
          <p:cNvSpPr>
            <a:spLocks noGrp="1"/>
          </p:cNvSpPr>
          <p:nvPr>
            <p:ph type="sldNum" sz="quarter" idx="22"/>
          </p:nvPr>
        </p:nvSpPr>
        <p:spPr>
          <a:xfrm>
            <a:off x="8140700" y="6146800"/>
            <a:ext cx="374650" cy="473075"/>
          </a:xfrm>
        </p:spPr>
        <p:txBody>
          <a:bodyPr/>
          <a:lstStyle/>
          <a:p>
            <a:r>
              <a:rPr lang="en-US" dirty="0"/>
              <a:t>7</a:t>
            </a:r>
          </a:p>
        </p:txBody>
      </p:sp>
      <p:pic>
        <p:nvPicPr>
          <p:cNvPr id="29" name="Picture 28"/>
          <p:cNvPicPr>
            <a:picLocks noChangeAspect="1"/>
          </p:cNvPicPr>
          <p:nvPr/>
        </p:nvPicPr>
        <p:blipFill>
          <a:blip r:embed="rId4"/>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197535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637309" y="1447800"/>
          <a:ext cx="7926325" cy="3425207"/>
        </p:xfrm>
        <a:graphic>
          <a:graphicData uri="http://schemas.openxmlformats.org/drawingml/2006/table">
            <a:tbl>
              <a:tblPr/>
              <a:tblGrid>
                <a:gridCol w="2667000">
                  <a:extLst>
                    <a:ext uri="{9D8B030D-6E8A-4147-A177-3AD203B41FA5}">
                      <a16:colId xmlns:a16="http://schemas.microsoft.com/office/drawing/2014/main" val="20000"/>
                    </a:ext>
                  </a:extLst>
                </a:gridCol>
                <a:gridCol w="1140052">
                  <a:extLst>
                    <a:ext uri="{9D8B030D-6E8A-4147-A177-3AD203B41FA5}">
                      <a16:colId xmlns:a16="http://schemas.microsoft.com/office/drawing/2014/main" val="20001"/>
                    </a:ext>
                  </a:extLst>
                </a:gridCol>
                <a:gridCol w="4119273">
                  <a:extLst>
                    <a:ext uri="{9D8B030D-6E8A-4147-A177-3AD203B41FA5}">
                      <a16:colId xmlns:a16="http://schemas.microsoft.com/office/drawing/2014/main" val="20002"/>
                    </a:ext>
                  </a:extLst>
                </a:gridCol>
              </a:tblGrid>
              <a:tr h="221902">
                <a:tc>
                  <a:txBody>
                    <a:bodyPr/>
                    <a:lstStyle/>
                    <a:p>
                      <a:pPr algn="ctr" rtl="0" fontAlgn="ctr"/>
                      <a:r>
                        <a:rPr lang="en-US" sz="1200" b="1" dirty="0">
                          <a:solidFill>
                            <a:srgbClr val="FFFFFF"/>
                          </a:solidFill>
                          <a:effectLst/>
                          <a:latin typeface="+mn-lt"/>
                        </a:rPr>
                        <a:t>Outcome</a:t>
                      </a:r>
                    </a:p>
                  </a:txBody>
                  <a:tcPr marL="45720" marR="4572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2"/>
                    </a:solidFill>
                  </a:tcPr>
                </a:tc>
                <a:tc>
                  <a:txBody>
                    <a:bodyPr/>
                    <a:lstStyle/>
                    <a:p>
                      <a:pPr algn="ctr" rtl="0" fontAlgn="ctr"/>
                      <a:r>
                        <a:rPr lang="en-US" sz="1200" b="1" dirty="0">
                          <a:solidFill>
                            <a:srgbClr val="FFFFFF"/>
                          </a:solidFill>
                          <a:effectLst/>
                          <a:latin typeface="+mn-lt"/>
                        </a:rPr>
                        <a:t>Suggested </a:t>
                      </a:r>
                    </a:p>
                    <a:p>
                      <a:pPr algn="ctr" rtl="0" fontAlgn="ctr"/>
                      <a:r>
                        <a:rPr lang="en-US" sz="1200" b="1" dirty="0">
                          <a:solidFill>
                            <a:srgbClr val="FFFFFF"/>
                          </a:solidFill>
                          <a:effectLst/>
                          <a:latin typeface="+mn-lt"/>
                        </a:rPr>
                        <a:t>Success Target </a:t>
                      </a:r>
                    </a:p>
                  </a:txBody>
                  <a:tcPr marL="45720" marR="4572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2"/>
                    </a:solidFill>
                  </a:tcPr>
                </a:tc>
                <a:tc>
                  <a:txBody>
                    <a:bodyPr/>
                    <a:lstStyle/>
                    <a:p>
                      <a:pPr algn="ctr" rtl="0" fontAlgn="ctr"/>
                      <a:r>
                        <a:rPr lang="en-US" sz="1200" b="1" dirty="0">
                          <a:solidFill>
                            <a:srgbClr val="FFFFFF"/>
                          </a:solidFill>
                          <a:effectLst/>
                          <a:latin typeface="+mn-lt"/>
                        </a:rPr>
                        <a:t>Rationale</a:t>
                      </a:r>
                    </a:p>
                  </a:txBody>
                  <a:tcPr marL="45720" marR="4572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43031">
                <a:tc>
                  <a:txBody>
                    <a:bodyPr/>
                    <a:lstStyle/>
                    <a:p>
                      <a:pPr rtl="0" fontAlgn="ctr"/>
                      <a:r>
                        <a:rPr lang="en-US" sz="1100" b="1" dirty="0">
                          <a:effectLst/>
                          <a:latin typeface="Calibri" charset="0"/>
                        </a:rPr>
                        <a:t>Each Justice-Involved Youth Served, At Measurable Skills Gain</a:t>
                      </a:r>
                    </a:p>
                  </a:txBody>
                  <a:tcPr marT="91440" marB="91440" anchor="ctr">
                    <a:lnL w="9525"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US" sz="1100" dirty="0">
                          <a:effectLst/>
                          <a:latin typeface="Calibri" charset="0"/>
                        </a:rPr>
                        <a:t>91% of those who complete services</a:t>
                      </a:r>
                    </a:p>
                  </a:txBody>
                  <a:tcPr marT="91440" marB="9144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rtl="0" fontAlgn="ctr"/>
                      <a:r>
                        <a:rPr lang="en-US" sz="1100" dirty="0">
                          <a:effectLst/>
                          <a:latin typeface="Calibri" charset="0"/>
                        </a:rPr>
                        <a:t>Given that measurable skills gain can be achieved in various ways (i.e. attaining a certification, completing some on-the-job training, taking the TABE at enrollment and later on in the program), almost every participant who goes through the services should show measurable skills gain before exit.</a:t>
                      </a:r>
                    </a:p>
                  </a:txBody>
                  <a:tcPr marT="91440" marB="9144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001"/>
                  </a:ext>
                </a:extLst>
              </a:tr>
              <a:tr h="925847">
                <a:tc>
                  <a:txBody>
                    <a:bodyPr/>
                    <a:lstStyle/>
                    <a:p>
                      <a:pPr rtl="0" fontAlgn="ctr"/>
                      <a:r>
                        <a:rPr lang="en-US" sz="1100" b="1" dirty="0">
                          <a:effectLst/>
                          <a:latin typeface="Calibri" charset="0"/>
                        </a:rPr>
                        <a:t>Employment or Enrollment in Post-Secondary Education at 3 Months After Program Exit</a:t>
                      </a:r>
                    </a:p>
                  </a:txBody>
                  <a:tcPr marT="91440" marB="91440" anchor="ctr">
                    <a:lnL w="9525"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lumMod val="85000"/>
                      </a:schemeClr>
                    </a:solidFill>
                  </a:tcPr>
                </a:tc>
                <a:tc>
                  <a:txBody>
                    <a:bodyPr/>
                    <a:lstStyle/>
                    <a:p>
                      <a:pPr algn="ctr" rtl="0" fontAlgn="ctr"/>
                      <a:r>
                        <a:rPr lang="hr-HR" sz="1100" dirty="0">
                          <a:effectLst/>
                          <a:latin typeface="Calibri" charset="0"/>
                        </a:rPr>
                        <a:t>80%</a:t>
                      </a:r>
                    </a:p>
                  </a:txBody>
                  <a:tcPr marT="91440" marB="9144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lumMod val="85000"/>
                      </a:schemeClr>
                    </a:solidFill>
                  </a:tcPr>
                </a:tc>
                <a:tc>
                  <a:txBody>
                    <a:bodyPr/>
                    <a:lstStyle/>
                    <a:p>
                      <a:pPr algn="l" rtl="0" fontAlgn="ctr"/>
                      <a:r>
                        <a:rPr lang="en-US" sz="1100" dirty="0">
                          <a:effectLst/>
                          <a:latin typeface="Calibri" charset="0"/>
                        </a:rPr>
                        <a:t>Given that</a:t>
                      </a:r>
                      <a:r>
                        <a:rPr lang="en-US" sz="1100" baseline="0" dirty="0">
                          <a:effectLst/>
                          <a:latin typeface="Calibri" charset="0"/>
                        </a:rPr>
                        <a:t> this metric has shifted to one that occurs relatively early during the follow-up period, </a:t>
                      </a:r>
                      <a:r>
                        <a:rPr lang="en-US" sz="1100" baseline="0">
                          <a:effectLst/>
                          <a:latin typeface="Calibri" charset="0"/>
                        </a:rPr>
                        <a:t>and Second Chance tends </a:t>
                      </a:r>
                      <a:r>
                        <a:rPr lang="en-US" sz="1100" baseline="0" dirty="0">
                          <a:effectLst/>
                          <a:latin typeface="Calibri" charset="0"/>
                        </a:rPr>
                        <a:t>to not exit participants from the program prior to placing them </a:t>
                      </a:r>
                      <a:r>
                        <a:rPr lang="en-US" sz="1100" baseline="0">
                          <a:effectLst/>
                          <a:latin typeface="Calibri" charset="0"/>
                        </a:rPr>
                        <a:t>into employment, this success target was set relatively high.</a:t>
                      </a:r>
                      <a:endParaRPr lang="en-US" sz="1100" dirty="0">
                        <a:effectLst/>
                        <a:latin typeface="Calibri" charset="0"/>
                      </a:endParaRPr>
                    </a:p>
                  </a:txBody>
                  <a:tcPr marT="91440" marB="9144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0">
                <a:tc>
                  <a:txBody>
                    <a:bodyPr/>
                    <a:lstStyle/>
                    <a:p>
                      <a:pPr rtl="0" fontAlgn="ctr"/>
                      <a:r>
                        <a:rPr lang="en-US" sz="1100" b="1" dirty="0">
                          <a:effectLst/>
                          <a:latin typeface="Calibri" charset="0"/>
                        </a:rPr>
                        <a:t>Employment or Enrollment in Post-Secondary Education at 9 Months After Program Exit</a:t>
                      </a:r>
                    </a:p>
                  </a:txBody>
                  <a:tcPr marT="91440" marB="91440" anchor="ctr">
                    <a:lnL w="9525"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hr-HR" sz="1100" dirty="0">
                          <a:effectLst/>
                          <a:latin typeface="Calibri" charset="0"/>
                        </a:rPr>
                        <a:t>72.0%</a:t>
                      </a:r>
                    </a:p>
                  </a:txBody>
                  <a:tcPr marT="91440" marB="9144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100" dirty="0">
                          <a:effectLst/>
                          <a:latin typeface="Calibri" charset="0"/>
                        </a:rPr>
                        <a:t>This is the minimum SDWP-mandated success target Second Chance must achieve for</a:t>
                      </a:r>
                      <a:r>
                        <a:rPr lang="en-US" sz="1100" baseline="0" dirty="0">
                          <a:effectLst/>
                          <a:latin typeface="Calibri" charset="0"/>
                        </a:rPr>
                        <a:t> WIOA compliance </a:t>
                      </a:r>
                      <a:r>
                        <a:rPr lang="en-US" sz="1100" dirty="0">
                          <a:effectLst/>
                          <a:latin typeface="Calibri" charset="0"/>
                        </a:rPr>
                        <a:t>without going on</a:t>
                      </a:r>
                      <a:r>
                        <a:rPr lang="en-US" sz="1100" baseline="0" dirty="0">
                          <a:effectLst/>
                          <a:latin typeface="Calibri" charset="0"/>
                        </a:rPr>
                        <a:t> corrective action. Due to the difficulty of serving the target population, Second Chance will receive the full contract payment amount allocated to this metric if they achieve this success rate</a:t>
                      </a:r>
                      <a:r>
                        <a:rPr lang="en-US" sz="1100" dirty="0">
                          <a:effectLst/>
                          <a:latin typeface="Calibri" charset="0"/>
                        </a:rPr>
                        <a:t>. </a:t>
                      </a:r>
                    </a:p>
                  </a:txBody>
                  <a:tcPr marT="91440" marB="9144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p:txBody>
          <a:bodyPr/>
          <a:lstStyle/>
          <a:p>
            <a:r>
              <a:rPr lang="en-US" dirty="0"/>
              <a:t>Short-Term Success Targets for Year 1 of P4P Contract</a:t>
            </a:r>
          </a:p>
        </p:txBody>
      </p:sp>
      <p:sp>
        <p:nvSpPr>
          <p:cNvPr id="7" name="Footer Placeholder 6"/>
          <p:cNvSpPr>
            <a:spLocks noGrp="1"/>
          </p:cNvSpPr>
          <p:nvPr>
            <p:ph type="ftr" sz="quarter" idx="21"/>
          </p:nvPr>
        </p:nvSpPr>
        <p:spPr/>
        <p:txBody>
          <a:bodyPr/>
          <a:lstStyle/>
          <a:p>
            <a:r>
              <a:rPr lang="en-US"/>
              <a:t>BOSTON | SAN FRANCISCO | WASHINGTON DC          © THIRD SECTOR CAPITAL PARTNERS, INC.</a:t>
            </a:r>
            <a:endParaRPr lang="en-US" dirty="0"/>
          </a:p>
        </p:txBody>
      </p:sp>
      <p:sp>
        <p:nvSpPr>
          <p:cNvPr id="8" name="Slide Number Placeholder 7"/>
          <p:cNvSpPr>
            <a:spLocks noGrp="1"/>
          </p:cNvSpPr>
          <p:nvPr>
            <p:ph type="sldNum" sz="quarter" idx="22"/>
          </p:nvPr>
        </p:nvSpPr>
        <p:spPr/>
        <p:txBody>
          <a:bodyPr/>
          <a:lstStyle/>
          <a:p>
            <a:fld id="{DA0793FB-C4C3-534D-8179-FE2E76B41AD2}" type="slidenum">
              <a:rPr lang="en-US" smtClean="0"/>
              <a:pPr/>
              <a:t>6</a:t>
            </a:fld>
            <a:endParaRPr lang="en-US"/>
          </a:p>
        </p:txBody>
      </p:sp>
      <p:sp>
        <p:nvSpPr>
          <p:cNvPr id="29" name="Text Placeholder 2"/>
          <p:cNvSpPr>
            <a:spLocks noGrp="1"/>
          </p:cNvSpPr>
          <p:nvPr>
            <p:ph type="body" sz="quarter" idx="15"/>
          </p:nvPr>
        </p:nvSpPr>
        <p:spPr>
          <a:xfrm>
            <a:off x="2311622" y="1063534"/>
            <a:ext cx="4520789" cy="307777"/>
          </a:xfrm>
        </p:spPr>
        <p:txBody>
          <a:bodyPr/>
          <a:lstStyle/>
          <a:p>
            <a:r>
              <a:rPr lang="en-US" dirty="0"/>
              <a:t>Metrics, Success Targets, and Rationale for Success Targets</a:t>
            </a:r>
          </a:p>
        </p:txBody>
      </p:sp>
      <p:pic>
        <p:nvPicPr>
          <p:cNvPr id="10" name="Picture 9"/>
          <p:cNvPicPr>
            <a:picLocks noChangeAspect="1"/>
          </p:cNvPicPr>
          <p:nvPr/>
        </p:nvPicPr>
        <p:blipFill>
          <a:blip r:embed="rId2"/>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68298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637309" y="1447800"/>
          <a:ext cx="7926325" cy="4282440"/>
        </p:xfrm>
        <a:graphic>
          <a:graphicData uri="http://schemas.openxmlformats.org/drawingml/2006/table">
            <a:tbl>
              <a:tblPr/>
              <a:tblGrid>
                <a:gridCol w="2667000">
                  <a:extLst>
                    <a:ext uri="{9D8B030D-6E8A-4147-A177-3AD203B41FA5}">
                      <a16:colId xmlns:a16="http://schemas.microsoft.com/office/drawing/2014/main" val="20000"/>
                    </a:ext>
                  </a:extLst>
                </a:gridCol>
                <a:gridCol w="1140052">
                  <a:extLst>
                    <a:ext uri="{9D8B030D-6E8A-4147-A177-3AD203B41FA5}">
                      <a16:colId xmlns:a16="http://schemas.microsoft.com/office/drawing/2014/main" val="20001"/>
                    </a:ext>
                  </a:extLst>
                </a:gridCol>
                <a:gridCol w="4119273">
                  <a:extLst>
                    <a:ext uri="{9D8B030D-6E8A-4147-A177-3AD203B41FA5}">
                      <a16:colId xmlns:a16="http://schemas.microsoft.com/office/drawing/2014/main" val="20002"/>
                    </a:ext>
                  </a:extLst>
                </a:gridCol>
              </a:tblGrid>
              <a:tr h="221902">
                <a:tc>
                  <a:txBody>
                    <a:bodyPr/>
                    <a:lstStyle/>
                    <a:p>
                      <a:pPr algn="ctr" rtl="0" fontAlgn="ctr"/>
                      <a:r>
                        <a:rPr lang="en-US" sz="1200" b="1" dirty="0">
                          <a:solidFill>
                            <a:srgbClr val="FFFFFF"/>
                          </a:solidFill>
                          <a:effectLst/>
                          <a:latin typeface="+mn-lt"/>
                        </a:rPr>
                        <a:t>Outcome</a:t>
                      </a:r>
                    </a:p>
                  </a:txBody>
                  <a:tcPr marL="45720" marR="4572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solidFill>
                  </a:tcPr>
                </a:tc>
                <a:tc>
                  <a:txBody>
                    <a:bodyPr/>
                    <a:lstStyle/>
                    <a:p>
                      <a:pPr algn="ctr" rtl="0" fontAlgn="ctr"/>
                      <a:r>
                        <a:rPr lang="en-US" sz="1200" b="1" dirty="0">
                          <a:solidFill>
                            <a:srgbClr val="FFFFFF"/>
                          </a:solidFill>
                          <a:effectLst/>
                          <a:latin typeface="+mn-lt"/>
                        </a:rPr>
                        <a:t>Suggested </a:t>
                      </a:r>
                    </a:p>
                    <a:p>
                      <a:pPr algn="ctr" rtl="0" fontAlgn="ctr"/>
                      <a:r>
                        <a:rPr lang="en-US" sz="1200" b="1" dirty="0">
                          <a:solidFill>
                            <a:srgbClr val="FFFFFF"/>
                          </a:solidFill>
                          <a:effectLst/>
                          <a:latin typeface="+mn-lt"/>
                        </a:rPr>
                        <a:t>Success Target </a:t>
                      </a:r>
                    </a:p>
                  </a:txBody>
                  <a:tcPr marL="45720" marR="4572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solidFill>
                  </a:tcPr>
                </a:tc>
                <a:tc>
                  <a:txBody>
                    <a:bodyPr/>
                    <a:lstStyle/>
                    <a:p>
                      <a:pPr algn="ctr" rtl="0" fontAlgn="ctr"/>
                      <a:r>
                        <a:rPr lang="en-US" sz="1200" b="1" dirty="0">
                          <a:solidFill>
                            <a:srgbClr val="FFFFFF"/>
                          </a:solidFill>
                          <a:effectLst/>
                          <a:latin typeface="+mn-lt"/>
                        </a:rPr>
                        <a:t>Rationale</a:t>
                      </a:r>
                    </a:p>
                  </a:txBody>
                  <a:tcPr marL="45720" marR="4572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43031">
                <a:tc>
                  <a:txBody>
                    <a:bodyPr/>
                    <a:lstStyle/>
                    <a:p>
                      <a:pPr rtl="0" fontAlgn="ctr"/>
                      <a:r>
                        <a:rPr lang="en-US" sz="1100" dirty="0">
                          <a:effectLst/>
                          <a:latin typeface="+mn-lt"/>
                        </a:rPr>
                        <a:t>Average </a:t>
                      </a:r>
                      <a:r>
                        <a:rPr lang="en-US" sz="1100" b="1" dirty="0">
                          <a:effectLst/>
                          <a:latin typeface="+mn-lt"/>
                        </a:rPr>
                        <a:t>Rate of Employment or Enrollment in Post-Secondary Education </a:t>
                      </a:r>
                      <a:r>
                        <a:rPr lang="en-US" sz="1100" dirty="0">
                          <a:effectLst/>
                          <a:latin typeface="+mn-lt"/>
                        </a:rPr>
                        <a:t>for Cohort </a:t>
                      </a:r>
                      <a:r>
                        <a:rPr lang="en-US" sz="1100" b="1" dirty="0">
                          <a:effectLst/>
                          <a:latin typeface="+mn-lt"/>
                        </a:rPr>
                        <a:t>at</a:t>
                      </a:r>
                      <a:r>
                        <a:rPr lang="en-US" sz="1100" dirty="0">
                          <a:effectLst/>
                          <a:latin typeface="+mn-lt"/>
                        </a:rPr>
                        <a:t> </a:t>
                      </a:r>
                      <a:r>
                        <a:rPr lang="en-US" sz="1100" b="1" dirty="0">
                          <a:effectLst/>
                          <a:latin typeface="+mn-lt"/>
                        </a:rPr>
                        <a:t>12 months</a:t>
                      </a:r>
                      <a:r>
                        <a:rPr lang="en-US" sz="1100" dirty="0">
                          <a:effectLst/>
                          <a:latin typeface="+mn-lt"/>
                        </a:rPr>
                        <a:t> after end of program year</a:t>
                      </a:r>
                    </a:p>
                  </a:txBody>
                  <a:tcPr marL="45720" marR="45720" anchor="ctr">
                    <a:lnL w="9525"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hr-HR" sz="1100" dirty="0">
                          <a:solidFill>
                            <a:srgbClr val="000000"/>
                          </a:solidFill>
                          <a:effectLst/>
                          <a:latin typeface="+mn-lt"/>
                        </a:rPr>
                        <a:t>72%</a:t>
                      </a:r>
                    </a:p>
                  </a:txBody>
                  <a:tcPr marL="45720" marR="4572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rtl="0" fontAlgn="ctr"/>
                      <a:r>
                        <a:rPr lang="en-US" sz="1100" dirty="0">
                          <a:effectLst/>
                          <a:latin typeface="+mn-lt"/>
                        </a:rPr>
                        <a:t>As this is a WIOA metric, rationale for this target is the same as the 6-months one on the previous slide</a:t>
                      </a:r>
                      <a:r>
                        <a:rPr lang="en-US" sz="1100" baseline="0" dirty="0">
                          <a:effectLst/>
                          <a:latin typeface="+mn-lt"/>
                        </a:rPr>
                        <a:t>.</a:t>
                      </a:r>
                      <a:endParaRPr lang="en-US" sz="1100" dirty="0">
                        <a:effectLst/>
                        <a:latin typeface="+mn-lt"/>
                      </a:endParaRPr>
                    </a:p>
                  </a:txBody>
                  <a:tcPr marL="45720" marR="4572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005"/>
                  </a:ext>
                </a:extLst>
              </a:tr>
              <a:tr h="543031">
                <a:tc>
                  <a:txBody>
                    <a:bodyPr/>
                    <a:lstStyle/>
                    <a:p>
                      <a:pPr rtl="0" fontAlgn="ctr"/>
                      <a:r>
                        <a:rPr lang="en-US" sz="1100" b="1" dirty="0">
                          <a:effectLst/>
                          <a:latin typeface="+mn-lt"/>
                        </a:rPr>
                        <a:t>Median Quarterly Earnings</a:t>
                      </a:r>
                      <a:r>
                        <a:rPr lang="en-US" sz="1100" b="1" baseline="0" dirty="0">
                          <a:effectLst/>
                          <a:latin typeface="+mn-lt"/>
                        </a:rPr>
                        <a:t> </a:t>
                      </a:r>
                      <a:r>
                        <a:rPr lang="en-US" sz="1100" dirty="0">
                          <a:effectLst/>
                          <a:latin typeface="+mn-lt"/>
                        </a:rPr>
                        <a:t>of Cohort </a:t>
                      </a:r>
                      <a:r>
                        <a:rPr lang="en-US" sz="1100" b="1" dirty="0">
                          <a:effectLst/>
                          <a:latin typeface="+mn-lt"/>
                        </a:rPr>
                        <a:t>at</a:t>
                      </a:r>
                      <a:r>
                        <a:rPr lang="en-US" sz="1100" dirty="0">
                          <a:effectLst/>
                          <a:latin typeface="+mn-lt"/>
                        </a:rPr>
                        <a:t> </a:t>
                      </a:r>
                      <a:r>
                        <a:rPr lang="en-US" sz="1100" b="1" dirty="0">
                          <a:effectLst/>
                          <a:latin typeface="+mn-lt"/>
                        </a:rPr>
                        <a:t>2 years </a:t>
                      </a:r>
                      <a:r>
                        <a:rPr lang="en-US" sz="1100" dirty="0">
                          <a:effectLst/>
                          <a:latin typeface="+mn-lt"/>
                        </a:rPr>
                        <a:t>After End of Program Year (for those employed)</a:t>
                      </a:r>
                    </a:p>
                  </a:txBody>
                  <a:tcPr marL="45720" marR="45720" anchor="ctr">
                    <a:lnL w="9525"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en-US" sz="1100" dirty="0">
                          <a:effectLst/>
                          <a:latin typeface="+mn-lt"/>
                        </a:rPr>
                        <a:t>$11.50, or $1 above minimum wage if minimum wage </a:t>
                      </a:r>
                      <a:br>
                        <a:rPr lang="en-US" sz="1100" dirty="0">
                          <a:effectLst/>
                          <a:latin typeface="+mn-lt"/>
                        </a:rPr>
                      </a:br>
                      <a:r>
                        <a:rPr lang="en-US" sz="1100" dirty="0">
                          <a:effectLst/>
                          <a:latin typeface="+mn-lt"/>
                        </a:rPr>
                        <a:t>goes up</a:t>
                      </a:r>
                    </a:p>
                  </a:txBody>
                  <a:tcPr marL="45720" marR="4572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rtl="0" fontAlgn="ctr"/>
                      <a:r>
                        <a:rPr lang="en-US" sz="1100" dirty="0">
                          <a:effectLst/>
                          <a:latin typeface="+mn-lt"/>
                        </a:rPr>
                        <a:t>Setting the success target at $11.50 places it $1 and 10% above California's minimum wage on a quarterly basis ($420</a:t>
                      </a:r>
                      <a:r>
                        <a:rPr lang="en-US" sz="1100" baseline="0" dirty="0">
                          <a:effectLst/>
                          <a:latin typeface="+mn-lt"/>
                        </a:rPr>
                        <a:t> more a month). This target is also</a:t>
                      </a:r>
                      <a:r>
                        <a:rPr lang="en-US" sz="1100" dirty="0">
                          <a:effectLst/>
                          <a:latin typeface="+mn-lt"/>
                        </a:rPr>
                        <a:t> between the national median wage for the two age groups. The</a:t>
                      </a:r>
                      <a:r>
                        <a:rPr lang="en-US" sz="1100" baseline="0" dirty="0">
                          <a:effectLst/>
                          <a:latin typeface="+mn-lt"/>
                        </a:rPr>
                        <a:t> median will be calculated based on </a:t>
                      </a:r>
                      <a:r>
                        <a:rPr lang="en-US" sz="1100" dirty="0">
                          <a:effectLst/>
                          <a:latin typeface="+mn-lt"/>
                        </a:rPr>
                        <a:t>only on those who are working.</a:t>
                      </a:r>
                    </a:p>
                  </a:txBody>
                  <a:tcPr marL="45720" marR="4572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001"/>
                  </a:ext>
                </a:extLst>
              </a:tr>
              <a:tr h="609600">
                <a:tc>
                  <a:txBody>
                    <a:bodyPr/>
                    <a:lstStyle/>
                    <a:p>
                      <a:pPr rtl="0" fontAlgn="ctr"/>
                      <a:r>
                        <a:rPr lang="en-US" sz="1100" dirty="0">
                          <a:effectLst/>
                          <a:latin typeface="+mn-lt"/>
                        </a:rPr>
                        <a:t>Average </a:t>
                      </a:r>
                      <a:r>
                        <a:rPr lang="en-US" sz="1100" b="1" dirty="0">
                          <a:effectLst/>
                          <a:latin typeface="+mn-lt"/>
                        </a:rPr>
                        <a:t>Recidivism Rate </a:t>
                      </a:r>
                      <a:r>
                        <a:rPr lang="en-US" sz="1100" dirty="0">
                          <a:effectLst/>
                          <a:latin typeface="+mn-lt"/>
                        </a:rPr>
                        <a:t>of Cohort </a:t>
                      </a:r>
                      <a:r>
                        <a:rPr lang="en-US" sz="1100" b="1" dirty="0">
                          <a:effectLst/>
                          <a:latin typeface="+mn-lt"/>
                        </a:rPr>
                        <a:t>at</a:t>
                      </a:r>
                      <a:r>
                        <a:rPr lang="en-US" sz="1100" dirty="0">
                          <a:effectLst/>
                          <a:latin typeface="+mn-lt"/>
                        </a:rPr>
                        <a:t> </a:t>
                      </a:r>
                      <a:r>
                        <a:rPr lang="en-US" sz="1100" b="1" dirty="0">
                          <a:effectLst/>
                          <a:latin typeface="+mn-lt"/>
                        </a:rPr>
                        <a:t>2 years</a:t>
                      </a:r>
                      <a:r>
                        <a:rPr lang="en-US" sz="1100" dirty="0">
                          <a:effectLst/>
                          <a:latin typeface="+mn-lt"/>
                        </a:rPr>
                        <a:t> after end of program year</a:t>
                      </a:r>
                    </a:p>
                  </a:txBody>
                  <a:tcPr marL="45720" marR="45720" anchor="ctr">
                    <a:lnL w="9525"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lumMod val="85000"/>
                      </a:schemeClr>
                    </a:solidFill>
                  </a:tcPr>
                </a:tc>
                <a:tc>
                  <a:txBody>
                    <a:bodyPr/>
                    <a:lstStyle/>
                    <a:p>
                      <a:pPr algn="ctr" rtl="0" fontAlgn="ctr"/>
                      <a:r>
                        <a:rPr lang="nb-NO" sz="1100" dirty="0">
                          <a:solidFill>
                            <a:srgbClr val="000000"/>
                          </a:solidFill>
                          <a:effectLst/>
                          <a:latin typeface="+mn-lt"/>
                        </a:rPr>
                        <a:t>19.0%</a:t>
                      </a:r>
                    </a:p>
                  </a:txBody>
                  <a:tcPr marL="45720" marR="4572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lumMod val="85000"/>
                      </a:schemeClr>
                    </a:solidFill>
                  </a:tcPr>
                </a:tc>
                <a:tc>
                  <a:txBody>
                    <a:bodyPr/>
                    <a:lstStyle/>
                    <a:p>
                      <a:pPr algn="l" rtl="0" fontAlgn="ctr"/>
                      <a:r>
                        <a:rPr lang="en-US" sz="1100" dirty="0">
                          <a:solidFill>
                            <a:srgbClr val="000000"/>
                          </a:solidFill>
                          <a:effectLst/>
                          <a:latin typeface="+mn-lt"/>
                        </a:rPr>
                        <a:t>This success target is lower than both the national and the County recidivism rates, indicating an overall good result.</a:t>
                      </a:r>
                    </a:p>
                  </a:txBody>
                  <a:tcPr marL="45720" marR="4572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0">
                <a:tc>
                  <a:txBody>
                    <a:bodyPr/>
                    <a:lstStyle/>
                    <a:p>
                      <a:pPr rtl="0" fontAlgn="ctr"/>
                      <a:r>
                        <a:rPr lang="en-US" sz="1100" dirty="0">
                          <a:effectLst/>
                          <a:latin typeface="+mn-lt"/>
                        </a:rPr>
                        <a:t>Average </a:t>
                      </a:r>
                      <a:r>
                        <a:rPr lang="en-US" sz="1100" b="1" dirty="0">
                          <a:effectLst/>
                          <a:latin typeface="+mn-lt"/>
                        </a:rPr>
                        <a:t>Rate of Employment or Enrollment in Post-Secondary Education</a:t>
                      </a:r>
                      <a:r>
                        <a:rPr lang="en-US" sz="1100" dirty="0">
                          <a:effectLst/>
                          <a:latin typeface="+mn-lt"/>
                        </a:rPr>
                        <a:t> for Cohort </a:t>
                      </a:r>
                      <a:r>
                        <a:rPr lang="en-US" sz="1100" b="1" dirty="0">
                          <a:effectLst/>
                          <a:latin typeface="+mn-lt"/>
                        </a:rPr>
                        <a:t>at</a:t>
                      </a:r>
                      <a:r>
                        <a:rPr lang="en-US" sz="1100" dirty="0">
                          <a:effectLst/>
                          <a:latin typeface="+mn-lt"/>
                        </a:rPr>
                        <a:t> </a:t>
                      </a:r>
                      <a:r>
                        <a:rPr lang="en-US" sz="1100" b="1" dirty="0">
                          <a:effectLst/>
                          <a:latin typeface="+mn-lt"/>
                        </a:rPr>
                        <a:t>2 years</a:t>
                      </a:r>
                      <a:r>
                        <a:rPr lang="en-US" sz="1100" dirty="0">
                          <a:effectLst/>
                          <a:latin typeface="+mn-lt"/>
                        </a:rPr>
                        <a:t> after end of program year</a:t>
                      </a:r>
                    </a:p>
                  </a:txBody>
                  <a:tcPr marL="45720" marR="45720" anchor="ctr">
                    <a:lnL w="9525"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rtl="0" fontAlgn="ctr"/>
                      <a:r>
                        <a:rPr lang="hr-HR" sz="1100" dirty="0">
                          <a:solidFill>
                            <a:srgbClr val="000000"/>
                          </a:solidFill>
                          <a:effectLst/>
                          <a:latin typeface="+mn-lt"/>
                        </a:rPr>
                        <a:t>72%</a:t>
                      </a:r>
                    </a:p>
                  </a:txBody>
                  <a:tcPr marL="45720" marR="4572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rtl="0" fontAlgn="ctr"/>
                      <a:r>
                        <a:rPr lang="en-US" sz="1100" dirty="0">
                          <a:effectLst/>
                          <a:latin typeface="+mn-lt"/>
                        </a:rPr>
                        <a:t>Studies generally show that employment rates for Opportunity Youth diminish as they move further away from program exit. Nevertheless, aiming to at least maintain the success rate achieved at 12 months after program exit, two years out is an appropriate target, especially since this population should be older and more experienced and career goal-oriented by then.</a:t>
                      </a:r>
                    </a:p>
                  </a:txBody>
                  <a:tcPr marL="45720" marR="4572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rtl="0" fontAlgn="ctr"/>
                      <a:r>
                        <a:rPr lang="en-US" sz="1100" dirty="0">
                          <a:effectLst/>
                          <a:latin typeface="+mn-lt"/>
                        </a:rPr>
                        <a:t>Average </a:t>
                      </a:r>
                      <a:r>
                        <a:rPr lang="en-US" sz="1100" b="1" dirty="0">
                          <a:effectLst/>
                          <a:latin typeface="+mn-lt"/>
                        </a:rPr>
                        <a:t>Rate of Employment or Enrollment in Post-Secondary Education </a:t>
                      </a:r>
                      <a:r>
                        <a:rPr lang="en-US" sz="1100" dirty="0">
                          <a:effectLst/>
                          <a:latin typeface="+mn-lt"/>
                        </a:rPr>
                        <a:t>for Cohort </a:t>
                      </a:r>
                      <a:r>
                        <a:rPr lang="en-US" sz="1100" b="1" dirty="0">
                          <a:effectLst/>
                          <a:latin typeface="+mn-lt"/>
                        </a:rPr>
                        <a:t>at</a:t>
                      </a:r>
                      <a:r>
                        <a:rPr lang="en-US" sz="1100" dirty="0">
                          <a:effectLst/>
                          <a:latin typeface="+mn-lt"/>
                        </a:rPr>
                        <a:t> </a:t>
                      </a:r>
                      <a:r>
                        <a:rPr lang="en-US" sz="1100" b="1" dirty="0">
                          <a:effectLst/>
                          <a:latin typeface="+mn-lt"/>
                        </a:rPr>
                        <a:t>3 years</a:t>
                      </a:r>
                      <a:r>
                        <a:rPr lang="en-US" sz="1100" dirty="0">
                          <a:effectLst/>
                          <a:latin typeface="+mn-lt"/>
                        </a:rPr>
                        <a:t> after end of program year</a:t>
                      </a:r>
                    </a:p>
                  </a:txBody>
                  <a:tcPr marL="45720" marR="45720" anchor="ctr">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hr-HR" sz="1100" dirty="0">
                          <a:solidFill>
                            <a:srgbClr val="000000"/>
                          </a:solidFill>
                          <a:effectLst/>
                          <a:latin typeface="+mn-lt"/>
                        </a:rPr>
                        <a:t>72%</a:t>
                      </a:r>
                    </a:p>
                  </a:txBody>
                  <a:tcPr marL="45720" marR="4572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ctr"/>
                      <a:r>
                        <a:rPr lang="en-US" sz="1100" dirty="0">
                          <a:effectLst/>
                          <a:latin typeface="+mn-lt"/>
                        </a:rPr>
                        <a:t>This rationale is similar to the 2-year one above, especially since studies show that after 2 years, results start to drop off,</a:t>
                      </a:r>
                      <a:r>
                        <a:rPr lang="en-US" sz="1100" baseline="0" dirty="0">
                          <a:effectLst/>
                          <a:latin typeface="+mn-lt"/>
                        </a:rPr>
                        <a:t> while </a:t>
                      </a:r>
                      <a:r>
                        <a:rPr lang="en-US" sz="1100" dirty="0">
                          <a:effectLst/>
                          <a:latin typeface="+mn-lt"/>
                        </a:rPr>
                        <a:t>our goal</a:t>
                      </a:r>
                      <a:r>
                        <a:rPr lang="en-US" sz="1100" baseline="0" dirty="0">
                          <a:effectLst/>
                          <a:latin typeface="+mn-lt"/>
                        </a:rPr>
                        <a:t> remains to </a:t>
                      </a:r>
                      <a:r>
                        <a:rPr lang="en-US" sz="1100" dirty="0">
                          <a:effectLst/>
                          <a:latin typeface="+mn-lt"/>
                        </a:rPr>
                        <a:t>maintain what was achieved.</a:t>
                      </a:r>
                    </a:p>
                  </a:txBody>
                  <a:tcPr marL="45720" marR="45720" anchor="ctr">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p:nvPr>
        </p:nvSpPr>
        <p:spPr/>
        <p:txBody>
          <a:bodyPr/>
          <a:lstStyle/>
          <a:p>
            <a:r>
              <a:rPr lang="en-US" dirty="0"/>
              <a:t>Long-Term Success Targets for Year 1 of P4P Contract</a:t>
            </a:r>
          </a:p>
        </p:txBody>
      </p:sp>
      <p:sp>
        <p:nvSpPr>
          <p:cNvPr id="7" name="Footer Placeholder 6"/>
          <p:cNvSpPr>
            <a:spLocks noGrp="1"/>
          </p:cNvSpPr>
          <p:nvPr>
            <p:ph type="ftr" sz="quarter" idx="21"/>
          </p:nvPr>
        </p:nvSpPr>
        <p:spPr/>
        <p:txBody>
          <a:bodyPr/>
          <a:lstStyle/>
          <a:p>
            <a:r>
              <a:rPr lang="en-US"/>
              <a:t>BOSTON | SAN FRANCISCO | WASHINGTON DC          © THIRD SECTOR CAPITAL PARTNERS, INC.</a:t>
            </a:r>
            <a:endParaRPr lang="en-US" dirty="0"/>
          </a:p>
        </p:txBody>
      </p:sp>
      <p:sp>
        <p:nvSpPr>
          <p:cNvPr id="8" name="Slide Number Placeholder 7"/>
          <p:cNvSpPr>
            <a:spLocks noGrp="1"/>
          </p:cNvSpPr>
          <p:nvPr>
            <p:ph type="sldNum" sz="quarter" idx="22"/>
          </p:nvPr>
        </p:nvSpPr>
        <p:spPr/>
        <p:txBody>
          <a:bodyPr/>
          <a:lstStyle/>
          <a:p>
            <a:fld id="{DA0793FB-C4C3-534D-8179-FE2E76B41AD2}" type="slidenum">
              <a:rPr lang="en-US" smtClean="0"/>
              <a:pPr/>
              <a:t>7</a:t>
            </a:fld>
            <a:endParaRPr lang="en-US"/>
          </a:p>
        </p:txBody>
      </p:sp>
      <p:sp>
        <p:nvSpPr>
          <p:cNvPr id="29" name="Text Placeholder 2"/>
          <p:cNvSpPr>
            <a:spLocks noGrp="1"/>
          </p:cNvSpPr>
          <p:nvPr>
            <p:ph type="body" sz="quarter" idx="15"/>
          </p:nvPr>
        </p:nvSpPr>
        <p:spPr>
          <a:xfrm>
            <a:off x="2311622" y="1063534"/>
            <a:ext cx="4520789" cy="307777"/>
          </a:xfrm>
        </p:spPr>
        <p:txBody>
          <a:bodyPr/>
          <a:lstStyle/>
          <a:p>
            <a:r>
              <a:rPr lang="en-US" dirty="0"/>
              <a:t>Metrics, Success Targets, and Rationale for Success Targets</a:t>
            </a:r>
          </a:p>
        </p:txBody>
      </p:sp>
      <p:pic>
        <p:nvPicPr>
          <p:cNvPr id="10" name="Picture 9"/>
          <p:cNvPicPr>
            <a:picLocks noChangeAspect="1"/>
          </p:cNvPicPr>
          <p:nvPr/>
        </p:nvPicPr>
        <p:blipFill>
          <a:blip r:embed="rId2"/>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56100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Access: Sources Overview and Status Update</a:t>
            </a:r>
          </a:p>
        </p:txBody>
      </p:sp>
      <p:sp>
        <p:nvSpPr>
          <p:cNvPr id="7" name="Footer Placeholder 6"/>
          <p:cNvSpPr>
            <a:spLocks noGrp="1"/>
          </p:cNvSpPr>
          <p:nvPr>
            <p:ph type="ftr" sz="quarter" idx="21"/>
          </p:nvPr>
        </p:nvSpPr>
        <p:spPr/>
        <p:txBody>
          <a:bodyPr/>
          <a:lstStyle/>
          <a:p>
            <a:r>
              <a:rPr lang="en-US"/>
              <a:t>BOSTON | SAN FRANCISCO | WASHINGTON DC          © THIRD SECTOR CAPITAL PARTNERS, INC.</a:t>
            </a:r>
            <a:endParaRPr lang="en-US" dirty="0"/>
          </a:p>
        </p:txBody>
      </p:sp>
      <p:sp>
        <p:nvSpPr>
          <p:cNvPr id="8" name="Slide Number Placeholder 7"/>
          <p:cNvSpPr>
            <a:spLocks noGrp="1"/>
          </p:cNvSpPr>
          <p:nvPr>
            <p:ph type="sldNum" sz="quarter" idx="22"/>
          </p:nvPr>
        </p:nvSpPr>
        <p:spPr/>
        <p:txBody>
          <a:bodyPr/>
          <a:lstStyle/>
          <a:p>
            <a:fld id="{DA0793FB-C4C3-534D-8179-FE2E76B41AD2}" type="slidenum">
              <a:rPr lang="en-US" smtClean="0"/>
              <a:pPr/>
              <a:t>8</a:t>
            </a:fld>
            <a:endParaRPr lang="en-US"/>
          </a:p>
        </p:txBody>
      </p:sp>
      <p:sp>
        <p:nvSpPr>
          <p:cNvPr id="9" name="Rectangle 8"/>
          <p:cNvSpPr/>
          <p:nvPr/>
        </p:nvSpPr>
        <p:spPr>
          <a:xfrm>
            <a:off x="609600" y="1851578"/>
            <a:ext cx="1554480" cy="6675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lnSpc>
                <a:spcPct val="90000"/>
              </a:lnSpc>
              <a:spcAft>
                <a:spcPts val="400"/>
              </a:spcAft>
              <a:buClr>
                <a:srgbClr val="4F81BD"/>
              </a:buClr>
              <a:buSzPct val="100000"/>
            </a:pPr>
            <a:r>
              <a:rPr lang="en-GB" sz="1400" b="1" dirty="0" err="1">
                <a:solidFill>
                  <a:prstClr val="white"/>
                </a:solidFill>
                <a:cs typeface="Arial" pitchFamily="34" charset="0"/>
              </a:rPr>
              <a:t>CalJOBS</a:t>
            </a:r>
            <a:endParaRPr lang="en-GB" sz="1400" b="1" dirty="0">
              <a:solidFill>
                <a:prstClr val="white"/>
              </a:solidFill>
              <a:cs typeface="Arial" pitchFamily="34" charset="0"/>
            </a:endParaRPr>
          </a:p>
        </p:txBody>
      </p:sp>
      <p:sp>
        <p:nvSpPr>
          <p:cNvPr id="10" name="Rectangle 9"/>
          <p:cNvSpPr/>
          <p:nvPr/>
        </p:nvSpPr>
        <p:spPr>
          <a:xfrm>
            <a:off x="5008880" y="1389888"/>
            <a:ext cx="1508760" cy="384048"/>
          </a:xfrm>
          <a:prstGeom prst="rect">
            <a:avLst/>
          </a:prstGeom>
          <a:solidFill>
            <a:schemeClr val="bg1">
              <a:lumMod val="85000"/>
            </a:schemeClr>
          </a:solidFill>
          <a:ln w="9525">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Timeline </a:t>
            </a:r>
          </a:p>
          <a:p>
            <a:pPr algn="ctr"/>
            <a:r>
              <a:rPr lang="en-US" sz="1400" b="1" i="1" dirty="0">
                <a:solidFill>
                  <a:schemeClr val="tx1"/>
                </a:solidFill>
              </a:rPr>
              <a:t>(from exit)</a:t>
            </a:r>
          </a:p>
        </p:txBody>
      </p:sp>
      <p:sp>
        <p:nvSpPr>
          <p:cNvPr id="11" name="Rectangle 10"/>
          <p:cNvSpPr/>
          <p:nvPr/>
        </p:nvSpPr>
        <p:spPr>
          <a:xfrm>
            <a:off x="2352040" y="1851579"/>
            <a:ext cx="246888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indent="-285750">
              <a:buFont typeface="Arial" charset="0"/>
              <a:buChar char="•"/>
            </a:pPr>
            <a:r>
              <a:rPr lang="en-US" sz="1200" dirty="0">
                <a:solidFill>
                  <a:srgbClr val="000000"/>
                </a:solidFill>
              </a:rPr>
              <a:t>Measurable skills gain</a:t>
            </a:r>
          </a:p>
          <a:p>
            <a:pPr marL="285750" indent="-285750">
              <a:buFont typeface="Arial" charset="0"/>
              <a:buChar char="•"/>
            </a:pPr>
            <a:r>
              <a:rPr lang="en-US" sz="1200" dirty="0">
                <a:solidFill>
                  <a:srgbClr val="000000"/>
                </a:solidFill>
              </a:rPr>
              <a:t>Education or employment placement</a:t>
            </a:r>
            <a:endParaRPr lang="en-US" sz="1200" i="1" dirty="0">
              <a:solidFill>
                <a:srgbClr val="000000"/>
              </a:solidFill>
            </a:endParaRPr>
          </a:p>
        </p:txBody>
      </p:sp>
      <p:sp>
        <p:nvSpPr>
          <p:cNvPr id="12" name="Rectangle 11"/>
          <p:cNvSpPr/>
          <p:nvPr/>
        </p:nvSpPr>
        <p:spPr>
          <a:xfrm>
            <a:off x="2367280" y="1389888"/>
            <a:ext cx="2468880" cy="384048"/>
          </a:xfrm>
          <a:prstGeom prst="rect">
            <a:avLst/>
          </a:prstGeom>
          <a:solidFill>
            <a:schemeClr val="bg1">
              <a:lumMod val="85000"/>
            </a:schemeClr>
          </a:solidFill>
          <a:ln w="9525">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Data Tracked</a:t>
            </a:r>
          </a:p>
        </p:txBody>
      </p:sp>
      <p:sp>
        <p:nvSpPr>
          <p:cNvPr id="13" name="Rectangle 12"/>
          <p:cNvSpPr/>
          <p:nvPr/>
        </p:nvSpPr>
        <p:spPr>
          <a:xfrm>
            <a:off x="5008880" y="2613579"/>
            <a:ext cx="150876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spcBef>
                <a:spcPts val="300"/>
              </a:spcBef>
              <a:spcAft>
                <a:spcPts val="200"/>
              </a:spcAft>
            </a:pPr>
            <a:r>
              <a:rPr lang="en-US" sz="1200" dirty="0">
                <a:solidFill>
                  <a:srgbClr val="000000"/>
                </a:solidFill>
              </a:rPr>
              <a:t>&gt; 1 year after exit</a:t>
            </a:r>
          </a:p>
          <a:p>
            <a:pPr indent="-228606" algn="ctr">
              <a:spcBef>
                <a:spcPts val="300"/>
              </a:spcBef>
              <a:spcAft>
                <a:spcPts val="200"/>
              </a:spcAft>
            </a:pPr>
            <a:r>
              <a:rPr lang="en-US" sz="1200" i="1" dirty="0">
                <a:solidFill>
                  <a:srgbClr val="000000"/>
                </a:solidFill>
              </a:rPr>
              <a:t>(Q8, Q12)</a:t>
            </a:r>
            <a:endParaRPr lang="en-US" sz="1200" b="1" i="1" dirty="0">
              <a:solidFill>
                <a:schemeClr val="tx1"/>
              </a:solidFill>
            </a:endParaRPr>
          </a:p>
        </p:txBody>
      </p:sp>
      <p:sp>
        <p:nvSpPr>
          <p:cNvPr id="14" name="Rectangle 13"/>
          <p:cNvSpPr/>
          <p:nvPr/>
        </p:nvSpPr>
        <p:spPr>
          <a:xfrm>
            <a:off x="5008880" y="1851579"/>
            <a:ext cx="150876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spcBef>
                <a:spcPts val="300"/>
              </a:spcBef>
              <a:spcAft>
                <a:spcPts val="200"/>
              </a:spcAft>
            </a:pPr>
            <a:r>
              <a:rPr lang="en-US" sz="1200" dirty="0">
                <a:solidFill>
                  <a:srgbClr val="000000"/>
                </a:solidFill>
              </a:rPr>
              <a:t>&lt;= 1 year after exit</a:t>
            </a:r>
          </a:p>
          <a:p>
            <a:pPr indent="-228606" algn="ctr">
              <a:spcBef>
                <a:spcPts val="300"/>
              </a:spcBef>
              <a:spcAft>
                <a:spcPts val="200"/>
              </a:spcAft>
            </a:pPr>
            <a:r>
              <a:rPr lang="en-US" sz="1200" i="1" dirty="0">
                <a:solidFill>
                  <a:srgbClr val="000000"/>
                </a:solidFill>
              </a:rPr>
              <a:t>(Q1, Q2, Q4)</a:t>
            </a:r>
          </a:p>
        </p:txBody>
      </p:sp>
      <p:sp>
        <p:nvSpPr>
          <p:cNvPr id="15" name="Rectangle 14"/>
          <p:cNvSpPr/>
          <p:nvPr/>
        </p:nvSpPr>
        <p:spPr>
          <a:xfrm>
            <a:off x="2367280" y="2613711"/>
            <a:ext cx="246888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indent="-285750">
              <a:buFont typeface="Arial" charset="0"/>
              <a:buChar char="•"/>
            </a:pPr>
            <a:r>
              <a:rPr lang="en-US" sz="1200" dirty="0">
                <a:solidFill>
                  <a:srgbClr val="000000"/>
                </a:solidFill>
              </a:rPr>
              <a:t>Quarterly earnings data</a:t>
            </a:r>
          </a:p>
          <a:p>
            <a:pPr marL="285750" indent="-285750">
              <a:buFont typeface="Arial" charset="0"/>
              <a:buChar char="•"/>
            </a:pPr>
            <a:r>
              <a:rPr lang="en-US" sz="1200" dirty="0">
                <a:solidFill>
                  <a:srgbClr val="000000"/>
                </a:solidFill>
              </a:rPr>
              <a:t>Employment placement</a:t>
            </a:r>
            <a:endParaRPr lang="en-US" sz="1200" i="1" dirty="0">
              <a:solidFill>
                <a:srgbClr val="000000"/>
              </a:solidFill>
            </a:endParaRPr>
          </a:p>
        </p:txBody>
      </p:sp>
      <p:sp>
        <p:nvSpPr>
          <p:cNvPr id="16" name="Rectangle 15"/>
          <p:cNvSpPr/>
          <p:nvPr/>
        </p:nvSpPr>
        <p:spPr>
          <a:xfrm>
            <a:off x="609601" y="3375578"/>
            <a:ext cx="1554480" cy="6675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lnSpc>
                <a:spcPct val="90000"/>
              </a:lnSpc>
              <a:spcAft>
                <a:spcPts val="400"/>
              </a:spcAft>
              <a:buClr>
                <a:srgbClr val="4F81BD"/>
              </a:buClr>
              <a:buSzPct val="100000"/>
            </a:pPr>
            <a:r>
              <a:rPr lang="en-GB" sz="1400" b="1" dirty="0">
                <a:solidFill>
                  <a:prstClr val="white"/>
                </a:solidFill>
                <a:cs typeface="Arial" pitchFamily="34" charset="0"/>
              </a:rPr>
              <a:t>Probation</a:t>
            </a:r>
          </a:p>
        </p:txBody>
      </p:sp>
      <p:sp>
        <p:nvSpPr>
          <p:cNvPr id="17" name="Rectangle 16"/>
          <p:cNvSpPr/>
          <p:nvPr/>
        </p:nvSpPr>
        <p:spPr>
          <a:xfrm>
            <a:off x="2367280" y="3375579"/>
            <a:ext cx="246888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indent="-285750">
              <a:buFont typeface="Arial" charset="0"/>
              <a:buChar char="•"/>
            </a:pPr>
            <a:r>
              <a:rPr lang="en-US" sz="1200" dirty="0">
                <a:solidFill>
                  <a:srgbClr val="000000"/>
                </a:solidFill>
              </a:rPr>
              <a:t>True findings and convictions </a:t>
            </a:r>
          </a:p>
        </p:txBody>
      </p:sp>
      <p:sp>
        <p:nvSpPr>
          <p:cNvPr id="18" name="Rectangle 17"/>
          <p:cNvSpPr/>
          <p:nvPr/>
        </p:nvSpPr>
        <p:spPr>
          <a:xfrm>
            <a:off x="5008880" y="4137117"/>
            <a:ext cx="150876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spcBef>
                <a:spcPts val="300"/>
              </a:spcBef>
              <a:spcAft>
                <a:spcPts val="200"/>
              </a:spcAft>
            </a:pPr>
            <a:r>
              <a:rPr lang="en-US" sz="1200" dirty="0">
                <a:solidFill>
                  <a:schemeClr val="tx1"/>
                </a:solidFill>
              </a:rPr>
              <a:t>2 years after exit</a:t>
            </a:r>
          </a:p>
          <a:p>
            <a:pPr indent="-228606" algn="ctr">
              <a:spcBef>
                <a:spcPts val="300"/>
              </a:spcBef>
              <a:spcAft>
                <a:spcPts val="200"/>
              </a:spcAft>
            </a:pPr>
            <a:r>
              <a:rPr lang="en-US" sz="1200" dirty="0">
                <a:solidFill>
                  <a:schemeClr val="tx1"/>
                </a:solidFill>
              </a:rPr>
              <a:t>(Q8)</a:t>
            </a:r>
          </a:p>
        </p:txBody>
      </p:sp>
      <p:sp>
        <p:nvSpPr>
          <p:cNvPr id="19" name="Rectangle 18"/>
          <p:cNvSpPr/>
          <p:nvPr/>
        </p:nvSpPr>
        <p:spPr>
          <a:xfrm>
            <a:off x="5008880" y="3375579"/>
            <a:ext cx="150876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spcBef>
                <a:spcPts val="300"/>
              </a:spcBef>
              <a:spcAft>
                <a:spcPts val="200"/>
              </a:spcAft>
            </a:pPr>
            <a:r>
              <a:rPr lang="en-US" sz="1200" dirty="0">
                <a:solidFill>
                  <a:schemeClr val="tx1"/>
                </a:solidFill>
              </a:rPr>
              <a:t>2 years after exit</a:t>
            </a:r>
          </a:p>
          <a:p>
            <a:pPr indent="-228606" algn="ctr">
              <a:spcBef>
                <a:spcPts val="300"/>
              </a:spcBef>
              <a:spcAft>
                <a:spcPts val="200"/>
              </a:spcAft>
            </a:pPr>
            <a:r>
              <a:rPr lang="en-US" sz="1200" i="1" dirty="0">
                <a:solidFill>
                  <a:schemeClr val="tx1"/>
                </a:solidFill>
              </a:rPr>
              <a:t>(Q8)</a:t>
            </a:r>
          </a:p>
        </p:txBody>
      </p:sp>
      <p:sp>
        <p:nvSpPr>
          <p:cNvPr id="20" name="Rectangle 19"/>
          <p:cNvSpPr/>
          <p:nvPr/>
        </p:nvSpPr>
        <p:spPr>
          <a:xfrm>
            <a:off x="2367280" y="4137249"/>
            <a:ext cx="246888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indent="-285750">
              <a:buFont typeface="Arial" charset="0"/>
              <a:buChar char="•"/>
            </a:pPr>
            <a:r>
              <a:rPr lang="en-US" sz="1200" dirty="0">
                <a:solidFill>
                  <a:srgbClr val="000000"/>
                </a:solidFill>
              </a:rPr>
              <a:t>Additional data to fill in data gaps missing from Probation database</a:t>
            </a:r>
          </a:p>
        </p:txBody>
      </p:sp>
      <p:sp>
        <p:nvSpPr>
          <p:cNvPr id="21" name="Rectangle 20"/>
          <p:cNvSpPr/>
          <p:nvPr/>
        </p:nvSpPr>
        <p:spPr>
          <a:xfrm>
            <a:off x="609601" y="4899578"/>
            <a:ext cx="1554480" cy="6675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lnSpc>
                <a:spcPct val="90000"/>
              </a:lnSpc>
              <a:spcAft>
                <a:spcPts val="400"/>
              </a:spcAft>
              <a:buClr>
                <a:srgbClr val="4F81BD"/>
              </a:buClr>
              <a:buSzPct val="100000"/>
            </a:pPr>
            <a:r>
              <a:rPr lang="en-GB" sz="1400" b="1" dirty="0">
                <a:solidFill>
                  <a:prstClr val="white"/>
                </a:solidFill>
                <a:cs typeface="Arial" pitchFamily="34" charset="0"/>
              </a:rPr>
              <a:t>National Student Clearinghouse (NSCH)</a:t>
            </a:r>
          </a:p>
        </p:txBody>
      </p:sp>
      <p:sp>
        <p:nvSpPr>
          <p:cNvPr id="22" name="Rectangle 21"/>
          <p:cNvSpPr/>
          <p:nvPr/>
        </p:nvSpPr>
        <p:spPr>
          <a:xfrm>
            <a:off x="2367280" y="4899579"/>
            <a:ext cx="246888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indent="-285750">
              <a:buFont typeface="Arial" charset="0"/>
              <a:buChar char="•"/>
            </a:pPr>
            <a:r>
              <a:rPr lang="en-US" sz="1200" dirty="0">
                <a:solidFill>
                  <a:srgbClr val="000000"/>
                </a:solidFill>
              </a:rPr>
              <a:t>Post-secondary education enrollment</a:t>
            </a:r>
          </a:p>
        </p:txBody>
      </p:sp>
      <p:sp>
        <p:nvSpPr>
          <p:cNvPr id="23" name="Rectangle 22"/>
          <p:cNvSpPr/>
          <p:nvPr/>
        </p:nvSpPr>
        <p:spPr>
          <a:xfrm>
            <a:off x="5008880" y="4899579"/>
            <a:ext cx="1508760" cy="667512"/>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spcBef>
                <a:spcPts val="300"/>
              </a:spcBef>
              <a:spcAft>
                <a:spcPts val="200"/>
              </a:spcAft>
            </a:pPr>
            <a:r>
              <a:rPr lang="en-US" sz="1200" dirty="0">
                <a:solidFill>
                  <a:schemeClr val="tx1"/>
                </a:solidFill>
              </a:rPr>
              <a:t>2 &amp; 3 years after exit</a:t>
            </a:r>
          </a:p>
          <a:p>
            <a:pPr indent="-228606" algn="ctr">
              <a:spcBef>
                <a:spcPts val="300"/>
              </a:spcBef>
              <a:spcAft>
                <a:spcPts val="200"/>
              </a:spcAft>
            </a:pPr>
            <a:r>
              <a:rPr lang="en-US" sz="1200" i="1" dirty="0">
                <a:solidFill>
                  <a:schemeClr val="tx1"/>
                </a:solidFill>
              </a:rPr>
              <a:t>(Q8, Q12)</a:t>
            </a:r>
          </a:p>
        </p:txBody>
      </p:sp>
      <p:sp>
        <p:nvSpPr>
          <p:cNvPr id="24" name="Rectangle 23"/>
          <p:cNvSpPr/>
          <p:nvPr/>
        </p:nvSpPr>
        <p:spPr>
          <a:xfrm>
            <a:off x="609601" y="2613578"/>
            <a:ext cx="1554480" cy="6675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lnSpc>
                <a:spcPct val="90000"/>
              </a:lnSpc>
              <a:spcAft>
                <a:spcPts val="400"/>
              </a:spcAft>
              <a:buClr>
                <a:srgbClr val="4F81BD"/>
              </a:buClr>
              <a:buSzPct val="100000"/>
            </a:pPr>
            <a:r>
              <a:rPr lang="en-US" sz="1400" b="1" dirty="0">
                <a:solidFill>
                  <a:schemeClr val="bg1"/>
                </a:solidFill>
              </a:rPr>
              <a:t>Employment Development Department (EDD)</a:t>
            </a:r>
          </a:p>
        </p:txBody>
      </p:sp>
      <p:sp>
        <p:nvSpPr>
          <p:cNvPr id="25" name="Rectangle 24"/>
          <p:cNvSpPr/>
          <p:nvPr/>
        </p:nvSpPr>
        <p:spPr>
          <a:xfrm>
            <a:off x="609601" y="4137117"/>
            <a:ext cx="1554480" cy="6675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lnSpc>
                <a:spcPct val="90000"/>
              </a:lnSpc>
              <a:spcAft>
                <a:spcPts val="400"/>
              </a:spcAft>
              <a:buClr>
                <a:srgbClr val="4F81BD"/>
              </a:buClr>
              <a:buSzPct val="100000"/>
            </a:pPr>
            <a:r>
              <a:rPr lang="en-GB" sz="1400" b="1" dirty="0">
                <a:solidFill>
                  <a:prstClr val="white"/>
                </a:solidFill>
                <a:cs typeface="Arial" pitchFamily="34" charset="0"/>
              </a:rPr>
              <a:t>Multi-Agency Interface (MAI)</a:t>
            </a:r>
          </a:p>
        </p:txBody>
      </p:sp>
      <p:sp>
        <p:nvSpPr>
          <p:cNvPr id="26" name="Rectangle 25"/>
          <p:cNvSpPr/>
          <p:nvPr/>
        </p:nvSpPr>
        <p:spPr>
          <a:xfrm>
            <a:off x="6705600" y="1389888"/>
            <a:ext cx="1828800" cy="384048"/>
          </a:xfrm>
          <a:prstGeom prst="rect">
            <a:avLst/>
          </a:prstGeom>
          <a:solidFill>
            <a:schemeClr val="bg1">
              <a:lumMod val="85000"/>
            </a:schemeClr>
          </a:solidFill>
          <a:ln w="9525">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Status</a:t>
            </a:r>
            <a:endParaRPr lang="en-US" sz="1400" b="1" i="1" dirty="0">
              <a:solidFill>
                <a:schemeClr val="tx1"/>
              </a:solidFill>
            </a:endParaRPr>
          </a:p>
        </p:txBody>
      </p:sp>
      <p:sp>
        <p:nvSpPr>
          <p:cNvPr id="27" name="Rectangle 26"/>
          <p:cNvSpPr/>
          <p:nvPr/>
        </p:nvSpPr>
        <p:spPr>
          <a:xfrm>
            <a:off x="6705600" y="2613579"/>
            <a:ext cx="1828800" cy="66751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r>
              <a:rPr lang="en-US" sz="1200" dirty="0">
                <a:solidFill>
                  <a:srgbClr val="000000"/>
                </a:solidFill>
              </a:rPr>
              <a:t>The discussions with the State agency are ongoing</a:t>
            </a:r>
            <a:endParaRPr lang="en-US" sz="1200" b="1" i="1" dirty="0">
              <a:solidFill>
                <a:schemeClr val="tx1"/>
              </a:solidFill>
            </a:endParaRPr>
          </a:p>
        </p:txBody>
      </p:sp>
      <p:sp>
        <p:nvSpPr>
          <p:cNvPr id="28" name="Rectangle 27"/>
          <p:cNvSpPr/>
          <p:nvPr/>
        </p:nvSpPr>
        <p:spPr>
          <a:xfrm>
            <a:off x="6705600" y="1851579"/>
            <a:ext cx="1828800" cy="667512"/>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spcBef>
                <a:spcPts val="300"/>
              </a:spcBef>
              <a:spcAft>
                <a:spcPts val="200"/>
              </a:spcAft>
            </a:pPr>
            <a:r>
              <a:rPr lang="en-US" sz="1200" dirty="0">
                <a:solidFill>
                  <a:srgbClr val="000000"/>
                </a:solidFill>
              </a:rPr>
              <a:t>SDWP currently receives this data as part of WIOA</a:t>
            </a:r>
            <a:endParaRPr lang="en-US" sz="1200" i="1" dirty="0">
              <a:solidFill>
                <a:srgbClr val="000000"/>
              </a:solidFill>
            </a:endParaRPr>
          </a:p>
        </p:txBody>
      </p:sp>
      <p:sp>
        <p:nvSpPr>
          <p:cNvPr id="29" name="Rectangle 28"/>
          <p:cNvSpPr/>
          <p:nvPr/>
        </p:nvSpPr>
        <p:spPr>
          <a:xfrm>
            <a:off x="6705600" y="4137117"/>
            <a:ext cx="1828800" cy="66751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r>
              <a:rPr lang="en-US" sz="1200" dirty="0">
                <a:solidFill>
                  <a:schemeClr val="tx1"/>
                </a:solidFill>
              </a:rPr>
              <a:t>Access TBD following re-engaging with the County</a:t>
            </a:r>
          </a:p>
        </p:txBody>
      </p:sp>
      <p:sp>
        <p:nvSpPr>
          <p:cNvPr id="30" name="Rectangle 29"/>
          <p:cNvSpPr/>
          <p:nvPr/>
        </p:nvSpPr>
        <p:spPr>
          <a:xfrm>
            <a:off x="6705600" y="3375579"/>
            <a:ext cx="1828800" cy="667512"/>
          </a:xfrm>
          <a:prstGeom prst="rect">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r>
              <a:rPr lang="en-US" sz="1200" dirty="0">
                <a:solidFill>
                  <a:schemeClr val="tx1"/>
                </a:solidFill>
              </a:rPr>
              <a:t>Pending execution of a Data Sharing Agreement</a:t>
            </a:r>
            <a:endParaRPr lang="en-US" sz="1200" i="1" dirty="0">
              <a:solidFill>
                <a:schemeClr val="tx1"/>
              </a:solidFill>
            </a:endParaRPr>
          </a:p>
        </p:txBody>
      </p:sp>
      <p:sp>
        <p:nvSpPr>
          <p:cNvPr id="31" name="Rectangle 30"/>
          <p:cNvSpPr/>
          <p:nvPr/>
        </p:nvSpPr>
        <p:spPr>
          <a:xfrm>
            <a:off x="6705600" y="4899579"/>
            <a:ext cx="1828800" cy="667512"/>
          </a:xfrm>
          <a:prstGeom prst="rect">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indent="-228606" algn="ctr">
              <a:spcBef>
                <a:spcPts val="300"/>
              </a:spcBef>
              <a:spcAft>
                <a:spcPts val="200"/>
              </a:spcAft>
            </a:pPr>
            <a:r>
              <a:rPr lang="en-US" sz="1200" dirty="0">
                <a:solidFill>
                  <a:schemeClr val="tx1"/>
                </a:solidFill>
              </a:rPr>
              <a:t>Data is accessible via paid database ( informed consent required)</a:t>
            </a:r>
            <a:endParaRPr lang="en-US" sz="1200" i="1" dirty="0">
              <a:solidFill>
                <a:schemeClr val="tx1"/>
              </a:solidFill>
            </a:endParaRPr>
          </a:p>
        </p:txBody>
      </p:sp>
      <p:sp>
        <p:nvSpPr>
          <p:cNvPr id="32" name="Rectangle 31"/>
          <p:cNvSpPr/>
          <p:nvPr/>
        </p:nvSpPr>
        <p:spPr>
          <a:xfrm>
            <a:off x="2367280" y="5715000"/>
            <a:ext cx="274320" cy="274320"/>
          </a:xfrm>
          <a:prstGeom prst="rect">
            <a:avLst/>
          </a:prstGeom>
          <a:noFill/>
          <a:ln w="381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33" name="Rectangle 32"/>
          <p:cNvSpPr/>
          <p:nvPr/>
        </p:nvSpPr>
        <p:spPr>
          <a:xfrm>
            <a:off x="4307840" y="5715000"/>
            <a:ext cx="274320" cy="274320"/>
          </a:xfrm>
          <a:prstGeom prst="rect">
            <a:avLst/>
          </a:prstGeom>
          <a:noFill/>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34" name="Rectangle 33"/>
          <p:cNvSpPr/>
          <p:nvPr/>
        </p:nvSpPr>
        <p:spPr>
          <a:xfrm>
            <a:off x="6248400" y="5702016"/>
            <a:ext cx="274320" cy="274320"/>
          </a:xfrm>
          <a:prstGeom prst="rect">
            <a:avLst/>
          </a:prstGeom>
          <a:noFill/>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err="1">
              <a:solidFill>
                <a:schemeClr val="tx1"/>
              </a:solidFill>
            </a:endParaRPr>
          </a:p>
        </p:txBody>
      </p:sp>
      <p:sp>
        <p:nvSpPr>
          <p:cNvPr id="35" name="TextBox 34"/>
          <p:cNvSpPr txBox="1"/>
          <p:nvPr/>
        </p:nvSpPr>
        <p:spPr>
          <a:xfrm>
            <a:off x="2726201" y="5715000"/>
            <a:ext cx="1236199" cy="276999"/>
          </a:xfrm>
          <a:prstGeom prst="rect">
            <a:avLst/>
          </a:prstGeom>
          <a:noFill/>
        </p:spPr>
        <p:txBody>
          <a:bodyPr wrap="square" lIns="0" rtlCol="0" anchor="ctr">
            <a:spAutoFit/>
          </a:bodyPr>
          <a:lstStyle/>
          <a:p>
            <a:r>
              <a:rPr lang="en-US" sz="1200" dirty="0"/>
              <a:t>-  Accessible now</a:t>
            </a:r>
          </a:p>
        </p:txBody>
      </p:sp>
      <p:sp>
        <p:nvSpPr>
          <p:cNvPr id="36" name="TextBox 35"/>
          <p:cNvSpPr txBox="1"/>
          <p:nvPr/>
        </p:nvSpPr>
        <p:spPr>
          <a:xfrm>
            <a:off x="4639117" y="5715000"/>
            <a:ext cx="1456883" cy="276999"/>
          </a:xfrm>
          <a:prstGeom prst="rect">
            <a:avLst/>
          </a:prstGeom>
          <a:noFill/>
        </p:spPr>
        <p:txBody>
          <a:bodyPr wrap="square" lIns="0" rtlCol="0" anchor="ctr">
            <a:spAutoFit/>
          </a:bodyPr>
          <a:lstStyle/>
          <a:p>
            <a:r>
              <a:rPr lang="en-US" sz="1200" dirty="0"/>
              <a:t> -  Access promising</a:t>
            </a:r>
          </a:p>
        </p:txBody>
      </p:sp>
      <p:sp>
        <p:nvSpPr>
          <p:cNvPr id="37" name="TextBox 36"/>
          <p:cNvSpPr txBox="1"/>
          <p:nvPr/>
        </p:nvSpPr>
        <p:spPr>
          <a:xfrm>
            <a:off x="6598920" y="5715000"/>
            <a:ext cx="2077589" cy="276999"/>
          </a:xfrm>
          <a:prstGeom prst="rect">
            <a:avLst/>
          </a:prstGeom>
          <a:noFill/>
        </p:spPr>
        <p:txBody>
          <a:bodyPr wrap="square" lIns="0" rtlCol="0" anchor="ctr">
            <a:spAutoFit/>
          </a:bodyPr>
          <a:lstStyle/>
          <a:p>
            <a:r>
              <a:rPr lang="en-US" sz="1200"/>
              <a:t>-  Access </a:t>
            </a:r>
            <a:r>
              <a:rPr lang="en-US" sz="1200" dirty="0"/>
              <a:t>not yet demonstrated</a:t>
            </a:r>
          </a:p>
        </p:txBody>
      </p:sp>
      <p:pic>
        <p:nvPicPr>
          <p:cNvPr id="38" name="Picture 37"/>
          <p:cNvPicPr>
            <a:picLocks noChangeAspect="1"/>
          </p:cNvPicPr>
          <p:nvPr/>
        </p:nvPicPr>
        <p:blipFill>
          <a:blip r:embed="rId2"/>
          <a:stretch>
            <a:fillRect/>
          </a:stretch>
        </p:blipFill>
        <p:spPr>
          <a:xfrm>
            <a:off x="7271743" y="6200525"/>
            <a:ext cx="1737914" cy="563173"/>
          </a:xfrm>
          <a:prstGeom prst="rect">
            <a:avLst/>
          </a:prstGeom>
        </p:spPr>
      </p:pic>
    </p:spTree>
    <p:extLst>
      <p:ext uri="{BB962C8B-B14F-4D97-AF65-F5344CB8AC3E}">
        <p14:creationId xmlns:p14="http://schemas.microsoft.com/office/powerpoint/2010/main" val="1313235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PM8nZA_z0aDR7bBO4nP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PM8nZA_z0aDR7bBO4nPBQ"/>
</p:tagLst>
</file>

<file path=ppt/theme/theme1.xml><?xml version="1.0" encoding="utf-8"?>
<a:theme xmlns:a="http://schemas.openxmlformats.org/drawingml/2006/main" name="Office Theme">
  <a:themeElements>
    <a:clrScheme name="ThirdSectorFinal">
      <a:dk1>
        <a:srgbClr val="000000"/>
      </a:dk1>
      <a:lt1>
        <a:srgbClr val="FFFFFF"/>
      </a:lt1>
      <a:dk2>
        <a:srgbClr val="184F9A"/>
      </a:dk2>
      <a:lt2>
        <a:srgbClr val="EFEFF2"/>
      </a:lt2>
      <a:accent1>
        <a:srgbClr val="0059E0"/>
      </a:accent1>
      <a:accent2>
        <a:srgbClr val="36AC79"/>
      </a:accent2>
      <a:accent3>
        <a:srgbClr val="9DCFA8"/>
      </a:accent3>
      <a:accent4>
        <a:srgbClr val="FF7400"/>
      </a:accent4>
      <a:accent5>
        <a:srgbClr val="F69A65"/>
      </a:accent5>
      <a:accent6>
        <a:srgbClr val="F7F3EF"/>
      </a:accent6>
      <a:hlink>
        <a:srgbClr val="0000FF"/>
      </a:hlink>
      <a:folHlink>
        <a:srgbClr val="D81E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b="1" dirty="0" err="1"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
          <a:solidFill>
            <a:schemeClr val="bg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 PowerPoint Template" id="{A66A8EB9-F19A-4474-BF9E-AE6CDAB28F2D}" vid="{8E31F9F3-E0B9-4B79-A0D1-7D29CAF395AF}"/>
    </a:ext>
  </a:extLst>
</a:theme>
</file>

<file path=ppt/theme/theme2.xml><?xml version="1.0" encoding="utf-8"?>
<a:theme xmlns:a="http://schemas.openxmlformats.org/drawingml/2006/main" name="1_Office Theme">
  <a:themeElements>
    <a:clrScheme name="Custom 1">
      <a:dk1>
        <a:srgbClr val="3E3935"/>
      </a:dk1>
      <a:lt1>
        <a:srgbClr val="FFFFFF"/>
      </a:lt1>
      <a:dk2>
        <a:srgbClr val="00467F"/>
      </a:dk2>
      <a:lt2>
        <a:srgbClr val="FFFFFF"/>
      </a:lt2>
      <a:accent1>
        <a:srgbClr val="00467F"/>
      </a:accent1>
      <a:accent2>
        <a:srgbClr val="E3613F"/>
      </a:accent2>
      <a:accent3>
        <a:srgbClr val="64B1BC"/>
      </a:accent3>
      <a:accent4>
        <a:srgbClr val="F4BE49"/>
      </a:accent4>
      <a:accent5>
        <a:srgbClr val="F8971D"/>
      </a:accent5>
      <a:accent6>
        <a:srgbClr val="A79C94"/>
      </a:accent6>
      <a:hlink>
        <a:srgbClr val="F4BE49"/>
      </a:hlink>
      <a:folHlink>
        <a:srgbClr val="F897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 PowerPoint Template (3)</Template>
  <TotalTime>23049</TotalTime>
  <Words>1592</Words>
  <Application>Microsoft Office PowerPoint</Application>
  <PresentationFormat>On-screen Show (4:3)</PresentationFormat>
  <Paragraphs>219</Paragraphs>
  <Slides>11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MS PGothic</vt:lpstr>
      <vt:lpstr>Arial</vt:lpstr>
      <vt:lpstr>Calibri</vt:lpstr>
      <vt:lpstr>Calibri Light</vt:lpstr>
      <vt:lpstr>Symbol</vt:lpstr>
      <vt:lpstr>Wingdings</vt:lpstr>
      <vt:lpstr>Office Theme</vt:lpstr>
      <vt:lpstr>1_Office Theme</vt:lpstr>
      <vt:lpstr>PowerPoint Presentation</vt:lpstr>
      <vt:lpstr>New workforce legislation incentivizes states to structure outcomes-oriented “P4P” contracts to achieve longer-term, high-bar outcomes </vt:lpstr>
      <vt:lpstr>WIOA P4P funds are a fraction of more than $13B in Federal funding spent annually on workforce programs across 11 agencies and 47 programs</vt:lpstr>
      <vt:lpstr>Outcomes contracts work not only in workforce, but across human services</vt:lpstr>
      <vt:lpstr>Project Design: Increasing pathways to success for justice-involved youth</vt:lpstr>
      <vt:lpstr>San Diego Workforce Partnership’s outcomes-oriented contract will pay for a combination of outputs, WIOA measures, and longer-term outcomes</vt:lpstr>
      <vt:lpstr>Short-Term Success Targets for Year 1 of P4P Contract</vt:lpstr>
      <vt:lpstr>Long-Term Success Targets for Year 1 of P4P Contract</vt:lpstr>
      <vt:lpstr>Data Access: Sources Overview and Status Update</vt:lpstr>
      <vt:lpstr>Items for Group Consideration</vt:lpstr>
      <vt:lpstr>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PowerPoint Template</dc:title>
  <dc:creator>Celeste Richie</dc:creator>
  <cp:lastModifiedBy>Crews, Laney</cp:lastModifiedBy>
  <cp:revision>389</cp:revision>
  <cp:lastPrinted>2017-10-18T14:31:38Z</cp:lastPrinted>
  <dcterms:created xsi:type="dcterms:W3CDTF">2017-06-08T14:39:29Z</dcterms:created>
  <dcterms:modified xsi:type="dcterms:W3CDTF">2018-03-05T14:26:18Z</dcterms:modified>
</cp:coreProperties>
</file>